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2"/>
  </p:notesMasterIdLst>
  <p:sldIdLst>
    <p:sldId id="291" r:id="rId2"/>
    <p:sldId id="299" r:id="rId3"/>
    <p:sldId id="292" r:id="rId4"/>
    <p:sldId id="344" r:id="rId5"/>
    <p:sldId id="345" r:id="rId6"/>
    <p:sldId id="259" r:id="rId7"/>
    <p:sldId id="331" r:id="rId8"/>
    <p:sldId id="326" r:id="rId9"/>
    <p:sldId id="343" r:id="rId10"/>
    <p:sldId id="311" r:id="rId11"/>
    <p:sldId id="327" r:id="rId12"/>
    <p:sldId id="328" r:id="rId13"/>
    <p:sldId id="329" r:id="rId14"/>
    <p:sldId id="330" r:id="rId15"/>
    <p:sldId id="309" r:id="rId16"/>
    <p:sldId id="333" r:id="rId17"/>
    <p:sldId id="318" r:id="rId18"/>
    <p:sldId id="336" r:id="rId19"/>
    <p:sldId id="339" r:id="rId20"/>
    <p:sldId id="340" r:id="rId21"/>
  </p:sldIdLst>
  <p:sldSz cx="9144000" cy="6858000" type="screen4x3"/>
  <p:notesSz cx="6881813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99"/>
    <a:srgbClr val="FF9900"/>
    <a:srgbClr val="008000"/>
    <a:srgbClr val="CC99FF"/>
    <a:srgbClr val="FFCC00"/>
    <a:srgbClr val="FFFF66"/>
    <a:srgbClr val="FFFFCC"/>
    <a:srgbClr val="FECCF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24" autoAdjust="0"/>
    <p:restoredTop sz="98452" autoAdjust="0"/>
  </p:normalViewPr>
  <p:slideViewPr>
    <p:cSldViewPr>
      <p:cViewPr>
        <p:scale>
          <a:sx n="100" d="100"/>
          <a:sy n="100" d="100"/>
        </p:scale>
        <p:origin x="-61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r">
              <a:defRPr sz="1200" smtClean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E61EA4D-00CC-4188-A19C-72E3D9DEE3B2}" type="datetimeFigureOut">
              <a:rPr lang="ru-RU"/>
              <a:pPr>
                <a:defRPr/>
              </a:pPr>
              <a:t>30.05.2018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14" tIns="47407" rIns="94814" bIns="4740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182" y="4612601"/>
            <a:ext cx="5505450" cy="4369832"/>
          </a:xfrm>
          <a:prstGeom prst="rect">
            <a:avLst/>
          </a:prstGeom>
        </p:spPr>
        <p:txBody>
          <a:bodyPr vert="horz" lIns="94814" tIns="47407" rIns="94814" bIns="47407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23516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8102" y="9223516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r">
              <a:defRPr sz="1200" smtClean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65DE18D-E150-4940-B076-259D2629E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4187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37F0AD-B525-433C-9514-F2CFC13543F8}" type="slidenum">
              <a:rPr lang="ru-RU">
                <a:latin typeface="Arial" charset="0"/>
              </a:rPr>
              <a:pPr/>
              <a:t>1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5DE18D-E150-4940-B076-259D2629E4E9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5DE18D-E150-4940-B076-259D2629E4E9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5DE18D-E150-4940-B076-259D2629E4E9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5DE18D-E150-4940-B076-259D2629E4E9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5DE18D-E150-4940-B076-259D2629E4E9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5DE18D-E150-4940-B076-259D2629E4E9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5DE18D-E150-4940-B076-259D2629E4E9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5DE18D-E150-4940-B076-259D2629E4E9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5DE18D-E150-4940-B076-259D2629E4E9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5DE18D-E150-4940-B076-259D2629E4E9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5DE18D-E150-4940-B076-259D2629E4E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CA74EB-856D-4FCE-BA03-C73B6460485C}" type="slidenum">
              <a:rPr lang="ru-RU">
                <a:latin typeface="Arial" charset="0"/>
              </a:rPr>
              <a:pPr/>
              <a:t>6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5DE18D-E150-4940-B076-259D2629E4E9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5DE18D-E150-4940-B076-259D2629E4E9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5DE5B-9C00-4DFC-9272-43E925D129E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5DE18D-E150-4940-B076-259D2629E4E9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5DE18D-E150-4940-B076-259D2629E4E9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0"/>
            <a:ext cx="1557338" cy="6878638"/>
            <a:chOff x="0" y="-6"/>
            <a:chExt cx="981" cy="4333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r">
                <a:spcBef>
                  <a:spcPct val="50000"/>
                </a:spcBef>
                <a:defRPr/>
              </a:pPr>
              <a:endParaRPr kumimoji="1" lang="ru-RU" sz="2400">
                <a:latin typeface="Arial" pitchFamily="34" charset="0"/>
                <a:cs typeface="+mn-cs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r">
                <a:spcBef>
                  <a:spcPct val="50000"/>
                </a:spcBef>
                <a:defRPr/>
              </a:pPr>
              <a:endParaRPr kumimoji="1" lang="ru-RU" sz="2400">
                <a:latin typeface="Arial" pitchFamily="34" charset="0"/>
                <a:cs typeface="+mn-cs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r"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r"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r"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r"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r"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r"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r"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r"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r">
                <a:spcBef>
                  <a:spcPct val="50000"/>
                </a:spcBef>
                <a:defRPr/>
              </a:pPr>
              <a:endParaRPr kumimoji="1" lang="ru-RU" sz="2400">
                <a:latin typeface="Arial" pitchFamily="34" charset="0"/>
                <a:cs typeface="+mn-cs"/>
              </a:endParaRP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r">
                <a:spcBef>
                  <a:spcPct val="50000"/>
                </a:spcBef>
                <a:defRPr/>
              </a:pPr>
              <a:endParaRPr kumimoji="1" lang="ru-RU" sz="2400">
                <a:latin typeface="Arial" pitchFamily="34" charset="0"/>
                <a:cs typeface="+mn-cs"/>
              </a:endParaRPr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r"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r"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r"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r"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r"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r"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r"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r"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r"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r"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r"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r"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</p:grpSp>
      <p:grpSp>
        <p:nvGrpSpPr>
          <p:cNvPr id="34" name="Group 35"/>
          <p:cNvGrpSpPr>
            <a:grpSpLocks/>
          </p:cNvGrpSpPr>
          <p:nvPr/>
        </p:nvGrpSpPr>
        <p:grpSpPr bwMode="auto">
          <a:xfrm>
            <a:off x="523875" y="1428750"/>
            <a:ext cx="2095500" cy="2095500"/>
            <a:chOff x="330" y="900"/>
            <a:chExt cx="1320" cy="1320"/>
          </a:xfrm>
        </p:grpSpPr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975" y="900"/>
              <a:ext cx="675" cy="1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grpSp>
          <p:nvGrpSpPr>
            <p:cNvPr id="36" name="Group 37"/>
            <p:cNvGrpSpPr>
              <a:grpSpLocks/>
            </p:cNvGrpSpPr>
            <p:nvPr/>
          </p:nvGrpSpPr>
          <p:grpSpPr bwMode="auto">
            <a:xfrm>
              <a:off x="330" y="1015"/>
              <a:ext cx="1079" cy="1060"/>
              <a:chOff x="330" y="1015"/>
              <a:chExt cx="1079" cy="1060"/>
            </a:xfrm>
          </p:grpSpPr>
          <p:grpSp>
            <p:nvGrpSpPr>
              <p:cNvPr id="37" name="Group 38"/>
              <p:cNvGrpSpPr>
                <a:grpSpLocks/>
              </p:cNvGrpSpPr>
              <p:nvPr/>
            </p:nvGrpSpPr>
            <p:grpSpPr bwMode="auto">
              <a:xfrm>
                <a:off x="330" y="1015"/>
                <a:ext cx="1079" cy="1060"/>
                <a:chOff x="330" y="1015"/>
                <a:chExt cx="1079" cy="1060"/>
              </a:xfrm>
            </p:grpSpPr>
            <p:grpSp>
              <p:nvGrpSpPr>
                <p:cNvPr id="45" name="Group 39"/>
                <p:cNvGrpSpPr>
                  <a:grpSpLocks/>
                </p:cNvGrpSpPr>
                <p:nvPr/>
              </p:nvGrpSpPr>
              <p:grpSpPr bwMode="auto">
                <a:xfrm>
                  <a:off x="330" y="1015"/>
                  <a:ext cx="1079" cy="1060"/>
                  <a:chOff x="330" y="1015"/>
                  <a:chExt cx="1079" cy="1060"/>
                </a:xfrm>
              </p:grpSpPr>
              <p:sp>
                <p:nvSpPr>
                  <p:cNvPr id="50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910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r">
                      <a:defRPr/>
                    </a:pPr>
                    <a:endParaRPr lang="ru-RU">
                      <a:latin typeface="Arial" pitchFamily="34" charset="0"/>
                      <a:cs typeface="+mn-cs"/>
                    </a:endParaRPr>
                  </a:p>
                </p:txBody>
              </p:sp>
              <p:sp>
                <p:nvSpPr>
                  <p:cNvPr id="51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015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r">
                      <a:defRPr/>
                    </a:pPr>
                    <a:endParaRPr lang="ru-RU">
                      <a:latin typeface="Arial" pitchFamily="34" charset="0"/>
                      <a:cs typeface="+mn-cs"/>
                    </a:endParaRPr>
                  </a:p>
                </p:txBody>
              </p:sp>
              <p:sp>
                <p:nvSpPr>
                  <p:cNvPr id="52" name="AutoShape 42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-91" y="144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r">
                      <a:defRPr/>
                    </a:pPr>
                    <a:endParaRPr lang="ru-RU">
                      <a:latin typeface="Arial" pitchFamily="34" charset="0"/>
                      <a:cs typeface="+mn-cs"/>
                    </a:endParaRPr>
                  </a:p>
                </p:txBody>
              </p:sp>
              <p:sp>
                <p:nvSpPr>
                  <p:cNvPr id="53" name="AutoShape 43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802" y="143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r">
                      <a:defRPr/>
                    </a:pPr>
                    <a:endParaRPr lang="ru-RU">
                      <a:latin typeface="Arial" pitchFamily="34" charset="0"/>
                      <a:cs typeface="+mn-cs"/>
                    </a:endParaRPr>
                  </a:p>
                </p:txBody>
              </p:sp>
            </p:grpSp>
            <p:sp>
              <p:nvSpPr>
                <p:cNvPr id="46" name="Rectangle 44"/>
                <p:cNvSpPr>
                  <a:spLocks noChangeArrowheads="1"/>
                </p:cNvSpPr>
                <p:nvPr/>
              </p:nvSpPr>
              <p:spPr bwMode="auto">
                <a:xfrm>
                  <a:off x="433" y="1111"/>
                  <a:ext cx="874" cy="86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>
                    <a:defRPr/>
                  </a:pPr>
                  <a:endParaRPr lang="ru-RU">
                    <a:latin typeface="Arial" pitchFamily="34" charset="0"/>
                    <a:cs typeface="+mn-cs"/>
                  </a:endParaRPr>
                </a:p>
              </p:txBody>
            </p:sp>
            <p:sp>
              <p:nvSpPr>
                <p:cNvPr id="47" name="Oval 45"/>
                <p:cNvSpPr>
                  <a:spLocks noChangeArrowheads="1"/>
                </p:cNvSpPr>
                <p:nvPr/>
              </p:nvSpPr>
              <p:spPr bwMode="auto">
                <a:xfrm>
                  <a:off x="484" y="1170"/>
                  <a:ext cx="772" cy="75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algn="r">
                    <a:spcBef>
                      <a:spcPct val="50000"/>
                    </a:spcBef>
                    <a:defRPr/>
                  </a:pPr>
                  <a:endParaRPr kumimoji="1" lang="ru-RU" sz="2400">
                    <a:latin typeface="Arial" pitchFamily="34" charset="0"/>
                    <a:cs typeface="+mn-cs"/>
                  </a:endParaRPr>
                </a:p>
              </p:txBody>
            </p:sp>
            <p:sp>
              <p:nvSpPr>
                <p:cNvPr id="48" name="Oval 46"/>
                <p:cNvSpPr>
                  <a:spLocks noChangeArrowheads="1"/>
                </p:cNvSpPr>
                <p:nvPr/>
              </p:nvSpPr>
              <p:spPr bwMode="auto">
                <a:xfrm>
                  <a:off x="559" y="1241"/>
                  <a:ext cx="622" cy="60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algn="r">
                    <a:spcBef>
                      <a:spcPct val="50000"/>
                    </a:spcBef>
                    <a:defRPr/>
                  </a:pPr>
                  <a:endParaRPr kumimoji="1" lang="ru-RU" sz="2400">
                    <a:latin typeface="Arial" pitchFamily="34" charset="0"/>
                    <a:cs typeface="+mn-cs"/>
                  </a:endParaRPr>
                </a:p>
              </p:txBody>
            </p:sp>
            <p:sp>
              <p:nvSpPr>
                <p:cNvPr id="49" name="Oval 47"/>
                <p:cNvSpPr>
                  <a:spLocks noChangeArrowheads="1"/>
                </p:cNvSpPr>
                <p:nvPr/>
              </p:nvSpPr>
              <p:spPr bwMode="auto">
                <a:xfrm>
                  <a:off x="624" y="1303"/>
                  <a:ext cx="492" cy="4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algn="r">
                    <a:spcBef>
                      <a:spcPct val="50000"/>
                    </a:spcBef>
                    <a:defRPr/>
                  </a:pPr>
                  <a:endParaRPr kumimoji="1" lang="ru-RU" sz="2400">
                    <a:latin typeface="Arial" pitchFamily="34" charset="0"/>
                    <a:cs typeface="+mn-cs"/>
                  </a:endParaRPr>
                </a:p>
              </p:txBody>
            </p:sp>
          </p:grpSp>
          <p:grpSp>
            <p:nvGrpSpPr>
              <p:cNvPr id="38" name="Group 48"/>
              <p:cNvGrpSpPr>
                <a:grpSpLocks/>
              </p:cNvGrpSpPr>
              <p:nvPr/>
            </p:nvGrpSpPr>
            <p:grpSpPr bwMode="auto">
              <a:xfrm>
                <a:off x="634" y="1345"/>
                <a:ext cx="447" cy="402"/>
                <a:chOff x="634" y="1345"/>
                <a:chExt cx="447" cy="402"/>
              </a:xfrm>
            </p:grpSpPr>
            <p:sp>
              <p:nvSpPr>
                <p:cNvPr id="39" name="Arc 49"/>
                <p:cNvSpPr>
                  <a:spLocks/>
                </p:cNvSpPr>
                <p:nvPr/>
              </p:nvSpPr>
              <p:spPr bwMode="auto">
                <a:xfrm>
                  <a:off x="856" y="1409"/>
                  <a:ext cx="34" cy="28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200"/>
                    <a:gd name="T2" fmla="*/ 0 w 21600"/>
                    <a:gd name="T3" fmla="*/ 43200 h 43200"/>
                    <a:gd name="T4" fmla="*/ 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</a:path>
                    <a:path w="21600" h="432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algn="r">
                    <a:defRPr/>
                  </a:pPr>
                  <a:endParaRPr lang="ru-RU">
                    <a:latin typeface="Arial" pitchFamily="34" charset="0"/>
                    <a:cs typeface="+mn-cs"/>
                  </a:endParaRPr>
                </a:p>
              </p:txBody>
            </p:sp>
            <p:sp>
              <p:nvSpPr>
                <p:cNvPr id="40" name="Arc 50"/>
                <p:cNvSpPr>
                  <a:spLocks/>
                </p:cNvSpPr>
                <p:nvPr/>
              </p:nvSpPr>
              <p:spPr bwMode="auto">
                <a:xfrm>
                  <a:off x="827" y="1409"/>
                  <a:ext cx="34" cy="28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1600 w 21600"/>
                    <a:gd name="T1" fmla="*/ 43200 h 43200"/>
                    <a:gd name="T2" fmla="*/ 21600 w 21600"/>
                    <a:gd name="T3" fmla="*/ 0 h 43200"/>
                    <a:gd name="T4" fmla="*/ 2160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3200" stroke="0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algn="r">
                    <a:defRPr/>
                  </a:pPr>
                  <a:endParaRPr lang="ru-RU">
                    <a:latin typeface="Arial" pitchFamily="34" charset="0"/>
                    <a:cs typeface="+mn-cs"/>
                  </a:endParaRPr>
                </a:p>
              </p:txBody>
            </p:sp>
            <p:sp>
              <p:nvSpPr>
                <p:cNvPr id="41" name="AutoShape 51"/>
                <p:cNvSpPr>
                  <a:spLocks noChangeArrowheads="1"/>
                </p:cNvSpPr>
                <p:nvPr/>
              </p:nvSpPr>
              <p:spPr bwMode="auto">
                <a:xfrm>
                  <a:off x="798" y="1694"/>
                  <a:ext cx="122" cy="53"/>
                </a:xfrm>
                <a:prstGeom prst="roundRect">
                  <a:avLst>
                    <a:gd name="adj" fmla="val 49995"/>
                  </a:avLst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>
                    <a:defRPr/>
                  </a:pPr>
                  <a:endParaRPr lang="ru-RU">
                    <a:latin typeface="Arial" pitchFamily="34" charset="0"/>
                    <a:cs typeface="+mn-cs"/>
                  </a:endParaRPr>
                </a:p>
              </p:txBody>
            </p:sp>
            <p:sp>
              <p:nvSpPr>
                <p:cNvPr id="42" name="Freeform 52"/>
                <p:cNvSpPr>
                  <a:spLocks/>
                </p:cNvSpPr>
                <p:nvPr/>
              </p:nvSpPr>
              <p:spPr bwMode="auto">
                <a:xfrm>
                  <a:off x="634" y="1467"/>
                  <a:ext cx="221" cy="230"/>
                </a:xfrm>
                <a:custGeom>
                  <a:avLst/>
                  <a:gdLst/>
                  <a:ahLst/>
                  <a:cxnLst>
                    <a:cxn ang="0">
                      <a:pos x="212" y="204"/>
                    </a:cxn>
                    <a:cxn ang="0">
                      <a:pos x="194" y="158"/>
                    </a:cxn>
                    <a:cxn ang="0">
                      <a:pos x="188" y="111"/>
                    </a:cxn>
                    <a:cxn ang="0">
                      <a:pos x="183" y="72"/>
                    </a:cxn>
                    <a:cxn ang="0">
                      <a:pos x="178" y="52"/>
                    </a:cxn>
                    <a:cxn ang="0">
                      <a:pos x="169" y="37"/>
                    </a:cxn>
                    <a:cxn ang="0">
                      <a:pos x="157" y="24"/>
                    </a:cxn>
                    <a:cxn ang="0">
                      <a:pos x="143" y="13"/>
                    </a:cxn>
                    <a:cxn ang="0">
                      <a:pos x="124" y="5"/>
                    </a:cxn>
                    <a:cxn ang="0">
                      <a:pos x="100" y="0"/>
                    </a:cxn>
                    <a:cxn ang="0">
                      <a:pos x="76" y="0"/>
                    </a:cxn>
                    <a:cxn ang="0">
                      <a:pos x="54" y="7"/>
                    </a:cxn>
                    <a:cxn ang="0">
                      <a:pos x="35" y="16"/>
                    </a:cxn>
                    <a:cxn ang="0">
                      <a:pos x="18" y="31"/>
                    </a:cxn>
                    <a:cxn ang="0">
                      <a:pos x="5" y="51"/>
                    </a:cxn>
                    <a:cxn ang="0">
                      <a:pos x="0" y="73"/>
                    </a:cxn>
                    <a:cxn ang="0">
                      <a:pos x="3" y="72"/>
                    </a:cxn>
                    <a:cxn ang="0">
                      <a:pos x="15" y="64"/>
                    </a:cxn>
                    <a:cxn ang="0">
                      <a:pos x="35" y="58"/>
                    </a:cxn>
                    <a:cxn ang="0">
                      <a:pos x="56" y="57"/>
                    </a:cxn>
                    <a:cxn ang="0">
                      <a:pos x="74" y="63"/>
                    </a:cxn>
                    <a:cxn ang="0">
                      <a:pos x="87" y="73"/>
                    </a:cxn>
                    <a:cxn ang="0">
                      <a:pos x="93" y="85"/>
                    </a:cxn>
                    <a:cxn ang="0">
                      <a:pos x="96" y="102"/>
                    </a:cxn>
                    <a:cxn ang="0">
                      <a:pos x="100" y="124"/>
                    </a:cxn>
                    <a:cxn ang="0">
                      <a:pos x="106" y="147"/>
                    </a:cxn>
                    <a:cxn ang="0">
                      <a:pos x="116" y="168"/>
                    </a:cxn>
                    <a:cxn ang="0">
                      <a:pos x="131" y="190"/>
                    </a:cxn>
                    <a:cxn ang="0">
                      <a:pos x="150" y="207"/>
                    </a:cxn>
                    <a:cxn ang="0">
                      <a:pos x="172" y="219"/>
                    </a:cxn>
                    <a:cxn ang="0">
                      <a:pos x="194" y="226"/>
                    </a:cxn>
                    <a:cxn ang="0">
                      <a:pos x="220" y="229"/>
                    </a:cxn>
                  </a:cxnLst>
                  <a:rect l="0" t="0" r="r" b="b"/>
                  <a:pathLst>
                    <a:path w="221" h="230">
                      <a:moveTo>
                        <a:pt x="220" y="229"/>
                      </a:moveTo>
                      <a:lnTo>
                        <a:pt x="212" y="204"/>
                      </a:lnTo>
                      <a:lnTo>
                        <a:pt x="202" y="180"/>
                      </a:lnTo>
                      <a:lnTo>
                        <a:pt x="194" y="158"/>
                      </a:lnTo>
                      <a:lnTo>
                        <a:pt x="190" y="136"/>
                      </a:lnTo>
                      <a:lnTo>
                        <a:pt x="188" y="111"/>
                      </a:lnTo>
                      <a:lnTo>
                        <a:pt x="185" y="85"/>
                      </a:lnTo>
                      <a:lnTo>
                        <a:pt x="183" y="72"/>
                      </a:lnTo>
                      <a:lnTo>
                        <a:pt x="181" y="61"/>
                      </a:lnTo>
                      <a:lnTo>
                        <a:pt x="178" y="52"/>
                      </a:lnTo>
                      <a:lnTo>
                        <a:pt x="173" y="43"/>
                      </a:lnTo>
                      <a:lnTo>
                        <a:pt x="169" y="37"/>
                      </a:lnTo>
                      <a:lnTo>
                        <a:pt x="164" y="30"/>
                      </a:lnTo>
                      <a:lnTo>
                        <a:pt x="157" y="24"/>
                      </a:lnTo>
                      <a:lnTo>
                        <a:pt x="150" y="18"/>
                      </a:lnTo>
                      <a:lnTo>
                        <a:pt x="143" y="13"/>
                      </a:lnTo>
                      <a:lnTo>
                        <a:pt x="134" y="9"/>
                      </a:lnTo>
                      <a:lnTo>
                        <a:pt x="124" y="5"/>
                      </a:lnTo>
                      <a:lnTo>
                        <a:pt x="112" y="2"/>
                      </a:lnTo>
                      <a:lnTo>
                        <a:pt x="100" y="0"/>
                      </a:lnTo>
                      <a:lnTo>
                        <a:pt x="88" y="0"/>
                      </a:lnTo>
                      <a:lnTo>
                        <a:pt x="76" y="0"/>
                      </a:lnTo>
                      <a:lnTo>
                        <a:pt x="65" y="2"/>
                      </a:lnTo>
                      <a:lnTo>
                        <a:pt x="54" y="7"/>
                      </a:lnTo>
                      <a:lnTo>
                        <a:pt x="45" y="10"/>
                      </a:lnTo>
                      <a:lnTo>
                        <a:pt x="35" y="16"/>
                      </a:lnTo>
                      <a:lnTo>
                        <a:pt x="25" y="24"/>
                      </a:lnTo>
                      <a:lnTo>
                        <a:pt x="18" y="31"/>
                      </a:lnTo>
                      <a:lnTo>
                        <a:pt x="11" y="41"/>
                      </a:lnTo>
                      <a:lnTo>
                        <a:pt x="5" y="51"/>
                      </a:lnTo>
                      <a:lnTo>
                        <a:pt x="1" y="63"/>
                      </a:lnTo>
                      <a:lnTo>
                        <a:pt x="0" y="73"/>
                      </a:lnTo>
                      <a:lnTo>
                        <a:pt x="0" y="79"/>
                      </a:lnTo>
                      <a:lnTo>
                        <a:pt x="3" y="72"/>
                      </a:lnTo>
                      <a:lnTo>
                        <a:pt x="8" y="67"/>
                      </a:lnTo>
                      <a:lnTo>
                        <a:pt x="15" y="64"/>
                      </a:lnTo>
                      <a:lnTo>
                        <a:pt x="25" y="60"/>
                      </a:lnTo>
                      <a:lnTo>
                        <a:pt x="35" y="58"/>
                      </a:lnTo>
                      <a:lnTo>
                        <a:pt x="46" y="57"/>
                      </a:lnTo>
                      <a:lnTo>
                        <a:pt x="56" y="57"/>
                      </a:lnTo>
                      <a:lnTo>
                        <a:pt x="67" y="60"/>
                      </a:lnTo>
                      <a:lnTo>
                        <a:pt x="74" y="63"/>
                      </a:lnTo>
                      <a:lnTo>
                        <a:pt x="81" y="67"/>
                      </a:lnTo>
                      <a:lnTo>
                        <a:pt x="87" y="73"/>
                      </a:lnTo>
                      <a:lnTo>
                        <a:pt x="91" y="78"/>
                      </a:lnTo>
                      <a:lnTo>
                        <a:pt x="93" y="85"/>
                      </a:lnTo>
                      <a:lnTo>
                        <a:pt x="95" y="92"/>
                      </a:lnTo>
                      <a:lnTo>
                        <a:pt x="96" y="102"/>
                      </a:lnTo>
                      <a:lnTo>
                        <a:pt x="98" y="112"/>
                      </a:lnTo>
                      <a:lnTo>
                        <a:pt x="100" y="124"/>
                      </a:lnTo>
                      <a:lnTo>
                        <a:pt x="103" y="135"/>
                      </a:lnTo>
                      <a:lnTo>
                        <a:pt x="106" y="147"/>
                      </a:lnTo>
                      <a:lnTo>
                        <a:pt x="111" y="158"/>
                      </a:lnTo>
                      <a:lnTo>
                        <a:pt x="116" y="168"/>
                      </a:lnTo>
                      <a:lnTo>
                        <a:pt x="123" y="180"/>
                      </a:lnTo>
                      <a:lnTo>
                        <a:pt x="131" y="190"/>
                      </a:lnTo>
                      <a:lnTo>
                        <a:pt x="140" y="199"/>
                      </a:lnTo>
                      <a:lnTo>
                        <a:pt x="150" y="207"/>
                      </a:lnTo>
                      <a:lnTo>
                        <a:pt x="163" y="215"/>
                      </a:lnTo>
                      <a:lnTo>
                        <a:pt x="172" y="219"/>
                      </a:lnTo>
                      <a:lnTo>
                        <a:pt x="183" y="223"/>
                      </a:lnTo>
                      <a:lnTo>
                        <a:pt x="194" y="226"/>
                      </a:lnTo>
                      <a:lnTo>
                        <a:pt x="207" y="228"/>
                      </a:lnTo>
                      <a:lnTo>
                        <a:pt x="22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algn="r">
                    <a:defRPr/>
                  </a:pPr>
                  <a:endParaRPr lang="ru-RU">
                    <a:latin typeface="Arial" pitchFamily="34" charset="0"/>
                    <a:cs typeface="+mn-cs"/>
                  </a:endParaRPr>
                </a:p>
              </p:txBody>
            </p:sp>
            <p:sp>
              <p:nvSpPr>
                <p:cNvPr id="43" name="Freeform 53"/>
                <p:cNvSpPr>
                  <a:spLocks/>
                </p:cNvSpPr>
                <p:nvPr/>
              </p:nvSpPr>
              <p:spPr bwMode="auto">
                <a:xfrm>
                  <a:off x="859" y="1467"/>
                  <a:ext cx="222" cy="230"/>
                </a:xfrm>
                <a:custGeom>
                  <a:avLst/>
                  <a:gdLst/>
                  <a:ahLst/>
                  <a:cxnLst>
                    <a:cxn ang="0">
                      <a:pos x="7" y="204"/>
                    </a:cxn>
                    <a:cxn ang="0">
                      <a:pos x="25" y="158"/>
                    </a:cxn>
                    <a:cxn ang="0">
                      <a:pos x="31" y="111"/>
                    </a:cxn>
                    <a:cxn ang="0">
                      <a:pos x="36" y="72"/>
                    </a:cxn>
                    <a:cxn ang="0">
                      <a:pos x="41" y="52"/>
                    </a:cxn>
                    <a:cxn ang="0">
                      <a:pos x="50" y="37"/>
                    </a:cxn>
                    <a:cxn ang="0">
                      <a:pos x="62" y="24"/>
                    </a:cxn>
                    <a:cxn ang="0">
                      <a:pos x="77" y="13"/>
                    </a:cxn>
                    <a:cxn ang="0">
                      <a:pos x="96" y="5"/>
                    </a:cxn>
                    <a:cxn ang="0">
                      <a:pos x="120" y="0"/>
                    </a:cxn>
                    <a:cxn ang="0">
                      <a:pos x="143" y="0"/>
                    </a:cxn>
                    <a:cxn ang="0">
                      <a:pos x="165" y="7"/>
                    </a:cxn>
                    <a:cxn ang="0">
                      <a:pos x="184" y="16"/>
                    </a:cxn>
                    <a:cxn ang="0">
                      <a:pos x="201" y="31"/>
                    </a:cxn>
                    <a:cxn ang="0">
                      <a:pos x="215" y="51"/>
                    </a:cxn>
                    <a:cxn ang="0">
                      <a:pos x="221" y="73"/>
                    </a:cxn>
                    <a:cxn ang="0">
                      <a:pos x="217" y="72"/>
                    </a:cxn>
                    <a:cxn ang="0">
                      <a:pos x="205" y="64"/>
                    </a:cxn>
                    <a:cxn ang="0">
                      <a:pos x="184" y="58"/>
                    </a:cxn>
                    <a:cxn ang="0">
                      <a:pos x="164" y="57"/>
                    </a:cxn>
                    <a:cxn ang="0">
                      <a:pos x="145" y="63"/>
                    </a:cxn>
                    <a:cxn ang="0">
                      <a:pos x="132" y="73"/>
                    </a:cxn>
                    <a:cxn ang="0">
                      <a:pos x="127" y="85"/>
                    </a:cxn>
                    <a:cxn ang="0">
                      <a:pos x="123" y="102"/>
                    </a:cxn>
                    <a:cxn ang="0">
                      <a:pos x="120" y="124"/>
                    </a:cxn>
                    <a:cxn ang="0">
                      <a:pos x="113" y="147"/>
                    </a:cxn>
                    <a:cxn ang="0">
                      <a:pos x="104" y="168"/>
                    </a:cxn>
                    <a:cxn ang="0">
                      <a:pos x="89" y="190"/>
                    </a:cxn>
                    <a:cxn ang="0">
                      <a:pos x="69" y="207"/>
                    </a:cxn>
                    <a:cxn ang="0">
                      <a:pos x="47" y="219"/>
                    </a:cxn>
                    <a:cxn ang="0">
                      <a:pos x="25" y="226"/>
                    </a:cxn>
                    <a:cxn ang="0">
                      <a:pos x="0" y="229"/>
                    </a:cxn>
                  </a:cxnLst>
                  <a:rect l="0" t="0" r="r" b="b"/>
                  <a:pathLst>
                    <a:path w="222" h="230">
                      <a:moveTo>
                        <a:pt x="0" y="229"/>
                      </a:moveTo>
                      <a:lnTo>
                        <a:pt x="7" y="204"/>
                      </a:lnTo>
                      <a:lnTo>
                        <a:pt x="17" y="180"/>
                      </a:lnTo>
                      <a:lnTo>
                        <a:pt x="25" y="158"/>
                      </a:lnTo>
                      <a:lnTo>
                        <a:pt x="29" y="136"/>
                      </a:lnTo>
                      <a:lnTo>
                        <a:pt x="31" y="111"/>
                      </a:lnTo>
                      <a:lnTo>
                        <a:pt x="34" y="85"/>
                      </a:lnTo>
                      <a:lnTo>
                        <a:pt x="36" y="72"/>
                      </a:lnTo>
                      <a:lnTo>
                        <a:pt x="38" y="61"/>
                      </a:lnTo>
                      <a:lnTo>
                        <a:pt x="41" y="52"/>
                      </a:lnTo>
                      <a:lnTo>
                        <a:pt x="46" y="43"/>
                      </a:lnTo>
                      <a:lnTo>
                        <a:pt x="50" y="37"/>
                      </a:lnTo>
                      <a:lnTo>
                        <a:pt x="56" y="30"/>
                      </a:lnTo>
                      <a:lnTo>
                        <a:pt x="62" y="24"/>
                      </a:lnTo>
                      <a:lnTo>
                        <a:pt x="69" y="18"/>
                      </a:lnTo>
                      <a:lnTo>
                        <a:pt x="77" y="13"/>
                      </a:lnTo>
                      <a:lnTo>
                        <a:pt x="86" y="9"/>
                      </a:lnTo>
                      <a:lnTo>
                        <a:pt x="96" y="5"/>
                      </a:lnTo>
                      <a:lnTo>
                        <a:pt x="108" y="2"/>
                      </a:lnTo>
                      <a:lnTo>
                        <a:pt x="120" y="0"/>
                      </a:lnTo>
                      <a:lnTo>
                        <a:pt x="132" y="0"/>
                      </a:lnTo>
                      <a:lnTo>
                        <a:pt x="143" y="0"/>
                      </a:lnTo>
                      <a:lnTo>
                        <a:pt x="155" y="2"/>
                      </a:lnTo>
                      <a:lnTo>
                        <a:pt x="165" y="7"/>
                      </a:lnTo>
                      <a:lnTo>
                        <a:pt x="175" y="10"/>
                      </a:lnTo>
                      <a:lnTo>
                        <a:pt x="184" y="16"/>
                      </a:lnTo>
                      <a:lnTo>
                        <a:pt x="195" y="24"/>
                      </a:lnTo>
                      <a:lnTo>
                        <a:pt x="201" y="31"/>
                      </a:lnTo>
                      <a:lnTo>
                        <a:pt x="209" y="41"/>
                      </a:lnTo>
                      <a:lnTo>
                        <a:pt x="215" y="51"/>
                      </a:lnTo>
                      <a:lnTo>
                        <a:pt x="219" y="63"/>
                      </a:lnTo>
                      <a:lnTo>
                        <a:pt x="221" y="73"/>
                      </a:lnTo>
                      <a:lnTo>
                        <a:pt x="220" y="79"/>
                      </a:lnTo>
                      <a:lnTo>
                        <a:pt x="217" y="72"/>
                      </a:lnTo>
                      <a:lnTo>
                        <a:pt x="212" y="67"/>
                      </a:lnTo>
                      <a:lnTo>
                        <a:pt x="205" y="64"/>
                      </a:lnTo>
                      <a:lnTo>
                        <a:pt x="195" y="60"/>
                      </a:lnTo>
                      <a:lnTo>
                        <a:pt x="184" y="58"/>
                      </a:lnTo>
                      <a:lnTo>
                        <a:pt x="174" y="57"/>
                      </a:lnTo>
                      <a:lnTo>
                        <a:pt x="164" y="57"/>
                      </a:lnTo>
                      <a:lnTo>
                        <a:pt x="153" y="60"/>
                      </a:lnTo>
                      <a:lnTo>
                        <a:pt x="145" y="63"/>
                      </a:lnTo>
                      <a:lnTo>
                        <a:pt x="139" y="67"/>
                      </a:lnTo>
                      <a:lnTo>
                        <a:pt x="132" y="73"/>
                      </a:lnTo>
                      <a:lnTo>
                        <a:pt x="129" y="78"/>
                      </a:lnTo>
                      <a:lnTo>
                        <a:pt x="127" y="85"/>
                      </a:lnTo>
                      <a:lnTo>
                        <a:pt x="125" y="92"/>
                      </a:lnTo>
                      <a:lnTo>
                        <a:pt x="123" y="102"/>
                      </a:lnTo>
                      <a:lnTo>
                        <a:pt x="122" y="112"/>
                      </a:lnTo>
                      <a:lnTo>
                        <a:pt x="120" y="124"/>
                      </a:lnTo>
                      <a:lnTo>
                        <a:pt x="117" y="135"/>
                      </a:lnTo>
                      <a:lnTo>
                        <a:pt x="113" y="147"/>
                      </a:lnTo>
                      <a:lnTo>
                        <a:pt x="109" y="158"/>
                      </a:lnTo>
                      <a:lnTo>
                        <a:pt x="104" y="168"/>
                      </a:lnTo>
                      <a:lnTo>
                        <a:pt x="97" y="180"/>
                      </a:lnTo>
                      <a:lnTo>
                        <a:pt x="89" y="190"/>
                      </a:lnTo>
                      <a:lnTo>
                        <a:pt x="79" y="199"/>
                      </a:lnTo>
                      <a:lnTo>
                        <a:pt x="69" y="207"/>
                      </a:lnTo>
                      <a:lnTo>
                        <a:pt x="57" y="215"/>
                      </a:lnTo>
                      <a:lnTo>
                        <a:pt x="47" y="219"/>
                      </a:lnTo>
                      <a:lnTo>
                        <a:pt x="37" y="223"/>
                      </a:lnTo>
                      <a:lnTo>
                        <a:pt x="25" y="226"/>
                      </a:lnTo>
                      <a:lnTo>
                        <a:pt x="12" y="228"/>
                      </a:lnTo>
                      <a:lnTo>
                        <a:pt x="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algn="r">
                    <a:defRPr/>
                  </a:pPr>
                  <a:endParaRPr lang="ru-RU">
                    <a:latin typeface="Arial" pitchFamily="34" charset="0"/>
                    <a:cs typeface="+mn-cs"/>
                  </a:endParaRPr>
                </a:p>
              </p:txBody>
            </p:sp>
            <p:sp>
              <p:nvSpPr>
                <p:cNvPr id="44" name="Oval 54"/>
                <p:cNvSpPr>
                  <a:spLocks noChangeArrowheads="1"/>
                </p:cNvSpPr>
                <p:nvPr/>
              </p:nvSpPr>
              <p:spPr bwMode="auto">
                <a:xfrm>
                  <a:off x="829" y="1345"/>
                  <a:ext cx="56" cy="5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algn="r">
                    <a:spcBef>
                      <a:spcPct val="50000"/>
                    </a:spcBef>
                    <a:defRPr/>
                  </a:pPr>
                  <a:endParaRPr kumimoji="1" lang="ru-RU" sz="2400">
                    <a:latin typeface="Arial" pitchFamily="34" charset="0"/>
                    <a:cs typeface="+mn-cs"/>
                  </a:endParaRPr>
                </a:p>
              </p:txBody>
            </p:sp>
          </p:grpSp>
        </p:grpSp>
      </p:grpSp>
      <p:sp>
        <p:nvSpPr>
          <p:cNvPr id="174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738438" y="1381125"/>
            <a:ext cx="6253162" cy="23336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4124325"/>
            <a:ext cx="6249987" cy="12858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743200" y="5410200"/>
            <a:ext cx="6248400" cy="457200"/>
          </a:xfrm>
        </p:spPr>
        <p:txBody>
          <a:bodyPr wrap="none"/>
          <a:lstStyle>
            <a:lvl1pPr>
              <a:defRPr sz="3200" b="1" smtClean="0">
                <a:latin typeface="+mn-lt"/>
              </a:defRPr>
            </a:lvl1pPr>
          </a:lstStyle>
          <a:p>
            <a:pPr>
              <a:defRPr/>
            </a:pPr>
            <a:fld id="{4A721692-CBC1-467E-9B02-D1D3D06B1FBE}" type="datetimeFigureOut">
              <a:rPr lang="en-US"/>
              <a:pPr>
                <a:defRPr/>
              </a:pPr>
              <a:t>5/30/2018</a:t>
            </a:fld>
            <a:endParaRPr lang="en-US"/>
          </a:p>
        </p:txBody>
      </p:sp>
      <p:sp>
        <p:nvSpPr>
          <p:cNvPr id="55" name="Rectangle 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" name="Rectangle 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0D7373-40C7-4DD6-9BC0-31BE449EE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3AD32-2386-4789-90C4-BA5F0519A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19938" y="228600"/>
            <a:ext cx="1871662" cy="6010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00188" y="228600"/>
            <a:ext cx="5467350" cy="6010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1CD71-E1C3-4350-A2B7-0BB67CD68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092A9-8382-4C4E-A5A5-067E20399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32592-3552-495D-927F-D9C307D9D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ADF2D-F11D-4A29-8E9E-3DB9CFCBB5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8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9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C5B98-DA78-4BCF-BDB8-E585DD1CC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10E77-5B6F-4316-8E8E-2F6E933CC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008D7-9B42-44A6-BD81-C71BBF0780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49CDE-FD45-4C20-BA53-349D45DAA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7E199-41FA-452E-A71E-45884FC67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-9525"/>
            <a:ext cx="1557338" cy="6878638"/>
            <a:chOff x="0" y="-6"/>
            <a:chExt cx="981" cy="4333"/>
          </a:xfrm>
        </p:grpSpPr>
        <p:sp>
          <p:nvSpPr>
            <p:cNvPr id="16387" name="Rectangle 3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16388" name="Rectangle 4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r">
                <a:spcBef>
                  <a:spcPct val="50000"/>
                </a:spcBef>
                <a:defRPr/>
              </a:pPr>
              <a:endParaRPr kumimoji="1" lang="ru-RU" sz="2400">
                <a:latin typeface="Arial" pitchFamily="34" charset="0"/>
                <a:cs typeface="+mn-cs"/>
              </a:endParaRPr>
            </a:p>
          </p:txBody>
        </p:sp>
        <p:sp>
          <p:nvSpPr>
            <p:cNvPr id="16389" name="Rectangle 5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16390" name="Rectangle 6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r">
                <a:spcBef>
                  <a:spcPct val="50000"/>
                </a:spcBef>
                <a:defRPr/>
              </a:pPr>
              <a:endParaRPr kumimoji="1" lang="ru-RU" sz="2400">
                <a:latin typeface="Arial" pitchFamily="34" charset="0"/>
                <a:cs typeface="+mn-cs"/>
              </a:endParaRPr>
            </a:p>
          </p:txBody>
        </p:sp>
        <p:sp>
          <p:nvSpPr>
            <p:cNvPr id="16391" name="Freeform 7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r"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16392" name="Freeform 8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r"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16393" name="Freeform 9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r"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16394" name="Freeform 10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r"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16395" name="Freeform 11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r"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16396" name="Freeform 12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r"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16397" name="Freeform 13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r"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16398" name="Freeform 14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r"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16399" name="Rectangle 15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16400" name="Rectangle 16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r">
                <a:spcBef>
                  <a:spcPct val="50000"/>
                </a:spcBef>
                <a:defRPr/>
              </a:pPr>
              <a:endParaRPr kumimoji="1" lang="ru-RU" sz="2400">
                <a:latin typeface="Arial" pitchFamily="34" charset="0"/>
                <a:cs typeface="+mn-cs"/>
              </a:endParaRPr>
            </a:p>
          </p:txBody>
        </p:sp>
        <p:sp>
          <p:nvSpPr>
            <p:cNvPr id="16401" name="Rectangle 17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16402" name="Rectangle 18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r">
                <a:spcBef>
                  <a:spcPct val="50000"/>
                </a:spcBef>
                <a:defRPr/>
              </a:pPr>
              <a:endParaRPr kumimoji="1" lang="ru-RU" sz="2400">
                <a:latin typeface="Arial" pitchFamily="34" charset="0"/>
                <a:cs typeface="+mn-cs"/>
              </a:endParaRPr>
            </a:p>
          </p:txBody>
        </p:sp>
        <p:sp>
          <p:nvSpPr>
            <p:cNvPr id="16403" name="Freeform 19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r"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16404" name="Freeform 20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r"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16405" name="Freeform 21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r"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16406" name="Freeform 22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r"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16407" name="Freeform 23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r"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16408" name="Freeform 24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r"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16409" name="Freeform 25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r"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16410" name="Freeform 26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r"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16411" name="Freeform 27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r"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16412" name="Freeform 28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r"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16413" name="Rectangle 29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16414" name="Line 30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r"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16415" name="Line 31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r"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</p:grpSp>
      <p:sp>
        <p:nvSpPr>
          <p:cNvPr id="3075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228600"/>
            <a:ext cx="74914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6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0188" y="1524000"/>
            <a:ext cx="749141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418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324600"/>
            <a:ext cx="14097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6419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1642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837AA22-7F60-42C3-9BC1-462D72148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11.xml"/><Relationship Id="rId7" Type="http://schemas.openxmlformats.org/officeDocument/2006/relationships/hyperlink" Target="&#1076;&#1086;&#1082;&#1091;&#1084;&#1077;&#1085;&#1090;&#1072;&#1094;&#1080;&#1103;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1074;&#1089;&#1077;&#1086;&#1073;&#1091;&#1095;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084;&#1086;&#1085;&#1080;&#1090;&#1086;&#1088;&#1080;&#1085;&#1075;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5-6%20&#1082;&#1083;&#1072;&#1089;&#1089;&#1099;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1052;&#1054;&#1045;%20&#1055;&#1054;&#1056;&#1058;&#1060;&#1054;&#1051;&#1048;&#1054;.ppt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5-6%20&#1082;&#1083;&#1072;&#1089;&#1089;&#1099;" TargetMode="External"/><Relationship Id="rId7" Type="http://schemas.openxmlformats.org/officeDocument/2006/relationships/slide" Target="slide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hyperlink" Target="&#1082;&#1086;&#1085;&#1090;&#1088;&#1086;&#1083;&#1100;%20&#1087;&#1086;&#1076;&#1075;%20&#1043;&#1048;&#1040;%20&#1045;&#1043;&#1069;" TargetMode="External"/><Relationship Id="rId4" Type="http://schemas.openxmlformats.org/officeDocument/2006/relationships/slide" Target="slide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5" y="214313"/>
            <a:ext cx="7400925" cy="10001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 kern="1200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МКОУ « </a:t>
            </a:r>
            <a:r>
              <a:rPr lang="ru-RU" sz="3200" b="1" kern="1200" dirty="0" err="1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Митлиурибская</a:t>
            </a:r>
            <a:r>
              <a:rPr lang="ru-RU" sz="3200" b="1" kern="1200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ООШ»</a:t>
            </a:r>
            <a:endParaRPr lang="ru-RU" sz="3200" b="1" kern="1200" dirty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57750" y="1000125"/>
            <a:ext cx="4071938" cy="57340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ru-RU" dirty="0"/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ru-RU" dirty="0"/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ru-RU" dirty="0"/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>
              <a:solidFill>
                <a:srgbClr val="000099"/>
              </a:solidFill>
              <a:ea typeface="+mj-ea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3200" dirty="0">
                <a:solidFill>
                  <a:srgbClr val="000099"/>
                </a:solidFill>
                <a:ea typeface="+mj-ea"/>
                <a:cs typeface="Arial" pitchFamily="34" charset="0"/>
              </a:rPr>
              <a:t/>
            </a:r>
            <a:br>
              <a:rPr lang="ru-RU" sz="3200" dirty="0">
                <a:solidFill>
                  <a:srgbClr val="000099"/>
                </a:solidFill>
                <a:ea typeface="+mj-ea"/>
                <a:cs typeface="Arial" pitchFamily="34" charset="0"/>
              </a:rPr>
            </a:br>
            <a:r>
              <a:rPr lang="ru-RU" sz="2600" b="1" dirty="0">
                <a:solidFill>
                  <a:schemeClr val="accent5">
                    <a:lumMod val="25000"/>
                  </a:schemeClr>
                </a:solidFill>
                <a:ea typeface="+mj-ea"/>
                <a:cs typeface="Arial" pitchFamily="34" charset="0"/>
              </a:rPr>
              <a:t>заместитель директора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600" b="1" dirty="0">
                <a:solidFill>
                  <a:schemeClr val="accent5">
                    <a:lumMod val="25000"/>
                  </a:schemeClr>
                </a:solidFill>
                <a:ea typeface="+mj-ea"/>
                <a:cs typeface="Arial" pitchFamily="34" charset="0"/>
              </a:rPr>
              <a:t>по УВР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dirty="0">
              <a:solidFill>
                <a:schemeClr val="accent6">
                  <a:lumMod val="75000"/>
                </a:schemeClr>
              </a:solidFill>
              <a:ea typeface="+mj-ea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dirty="0" err="1" smtClean="0">
                <a:solidFill>
                  <a:srgbClr val="C00000"/>
                </a:solidFill>
                <a:ea typeface="+mj-ea"/>
                <a:cs typeface="Arial" pitchFamily="34" charset="0"/>
              </a:rPr>
              <a:t>Гаджиясулова</a:t>
            </a:r>
            <a:r>
              <a:rPr lang="ru-RU" sz="3200" b="1" dirty="0" smtClean="0">
                <a:solidFill>
                  <a:srgbClr val="C00000"/>
                </a:solidFill>
                <a:ea typeface="+mj-ea"/>
                <a:cs typeface="Arial" pitchFamily="34" charset="0"/>
              </a:rPr>
              <a:t>  </a:t>
            </a:r>
            <a:r>
              <a:rPr lang="ru-RU" sz="2800" b="1" dirty="0" err="1" smtClean="0">
                <a:solidFill>
                  <a:srgbClr val="C00000"/>
                </a:solidFill>
                <a:ea typeface="+mj-ea"/>
                <a:cs typeface="Arial" pitchFamily="34" charset="0"/>
              </a:rPr>
              <a:t>Патимат</a:t>
            </a:r>
            <a:r>
              <a:rPr lang="ru-RU" sz="2800" b="1" dirty="0" smtClean="0">
                <a:solidFill>
                  <a:srgbClr val="C00000"/>
                </a:solidFill>
                <a:ea typeface="+mj-ea"/>
                <a:cs typeface="Arial" pitchFamily="34" charset="0"/>
              </a:rPr>
              <a:t>  </a:t>
            </a:r>
            <a:r>
              <a:rPr lang="ru-RU" sz="2800" b="1" dirty="0" err="1" smtClean="0">
                <a:solidFill>
                  <a:srgbClr val="C00000"/>
                </a:solidFill>
                <a:ea typeface="+mj-ea"/>
                <a:cs typeface="Arial" pitchFamily="34" charset="0"/>
              </a:rPr>
              <a:t>Магомедгаджиевна</a:t>
            </a:r>
            <a:endParaRPr lang="ru-RU" sz="2800" b="1" dirty="0">
              <a:solidFill>
                <a:srgbClr val="C00000"/>
              </a:solidFill>
              <a:ea typeface="+mj-ea"/>
              <a:cs typeface="Arial" pitchFamily="34" charset="0"/>
            </a:endParaRPr>
          </a:p>
          <a:p>
            <a:pPr algn="l">
              <a:lnSpc>
                <a:spcPct val="80000"/>
              </a:lnSpc>
              <a:defRPr/>
            </a:pPr>
            <a:endParaRPr lang="ru-RU" sz="2400" dirty="0">
              <a:solidFill>
                <a:schemeClr val="accent6">
                  <a:lumMod val="75000"/>
                </a:schemeClr>
              </a:solidFill>
              <a:ea typeface="+mj-ea"/>
              <a:cs typeface="Arial" pitchFamily="34" charset="0"/>
            </a:endParaRPr>
          </a:p>
          <a:p>
            <a:pPr algn="l">
              <a:lnSpc>
                <a:spcPct val="80000"/>
              </a:lnSpc>
              <a:defRPr/>
            </a:pPr>
            <a:endParaRPr lang="ru-RU" sz="2400" dirty="0">
              <a:solidFill>
                <a:schemeClr val="accent6">
                  <a:lumMod val="75000"/>
                </a:schemeClr>
              </a:solidFill>
              <a:ea typeface="+mj-ea"/>
              <a:cs typeface="Arial" pitchFamily="34" charset="0"/>
            </a:endParaRPr>
          </a:p>
          <a:p>
            <a:pPr algn="l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2600" b="1" dirty="0">
                <a:solidFill>
                  <a:schemeClr val="accent5">
                    <a:lumMod val="25000"/>
                  </a:schemeClr>
                </a:solidFill>
                <a:ea typeface="+mj-ea"/>
                <a:cs typeface="Arial" pitchFamily="34" charset="0"/>
              </a:rPr>
              <a:t>Квалификационная </a:t>
            </a:r>
            <a:r>
              <a:rPr lang="en-US" sz="2600" b="1" dirty="0">
                <a:solidFill>
                  <a:schemeClr val="accent5">
                    <a:lumMod val="25000"/>
                  </a:schemeClr>
                </a:solidFill>
                <a:ea typeface="+mj-ea"/>
                <a:cs typeface="Arial" pitchFamily="34" charset="0"/>
              </a:rPr>
              <a:t>           </a:t>
            </a:r>
            <a:r>
              <a:rPr lang="ru-RU" sz="2600" b="1" dirty="0">
                <a:solidFill>
                  <a:schemeClr val="accent5">
                    <a:lumMod val="25000"/>
                  </a:schemeClr>
                </a:solidFill>
                <a:ea typeface="+mj-ea"/>
                <a:cs typeface="Arial" pitchFamily="34" charset="0"/>
              </a:rPr>
              <a:t>   категория: </a:t>
            </a:r>
            <a:r>
              <a:rPr lang="ru-RU" sz="2800" dirty="0">
                <a:solidFill>
                  <a:srgbClr val="C00000"/>
                </a:solidFill>
                <a:ea typeface="+mj-ea"/>
                <a:cs typeface="Arial" pitchFamily="34" charset="0"/>
              </a:rPr>
              <a:t>первая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dirty="0">
              <a:solidFill>
                <a:schemeClr val="accent6">
                  <a:lumMod val="75000"/>
                </a:schemeClr>
              </a:solidFill>
              <a:ea typeface="+mj-ea"/>
              <a:cs typeface="Arial" pitchFamily="34" charset="0"/>
            </a:endParaRPr>
          </a:p>
          <a:p>
            <a:pPr>
              <a:defRPr/>
            </a:pPr>
            <a:endParaRPr lang="ru-RU" sz="2600" b="1" dirty="0">
              <a:solidFill>
                <a:schemeClr val="accent5">
                  <a:lumMod val="25000"/>
                </a:schemeClr>
              </a:solidFill>
              <a:ea typeface="+mj-ea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dirty="0">
              <a:solidFill>
                <a:schemeClr val="accent6">
                  <a:lumMod val="75000"/>
                </a:schemeClr>
              </a:solidFill>
              <a:ea typeface="+mj-ea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600" b="1" dirty="0" smtClean="0">
                <a:solidFill>
                  <a:schemeClr val="accent5">
                    <a:lumMod val="10000"/>
                  </a:schemeClr>
                </a:solidFill>
                <a:ea typeface="+mj-ea"/>
                <a:cs typeface="Arial" pitchFamily="34" charset="0"/>
              </a:rPr>
              <a:t> село </a:t>
            </a:r>
            <a:r>
              <a:rPr lang="ru-RU" sz="2600" b="1" dirty="0" err="1" smtClean="0">
                <a:solidFill>
                  <a:schemeClr val="accent5">
                    <a:lumMod val="10000"/>
                  </a:schemeClr>
                </a:solidFill>
                <a:ea typeface="+mj-ea"/>
                <a:cs typeface="Arial" pitchFamily="34" charset="0"/>
              </a:rPr>
              <a:t>Митлиуриб</a:t>
            </a:r>
            <a:endParaRPr lang="ru-RU" sz="2600" b="1" dirty="0">
              <a:solidFill>
                <a:schemeClr val="accent5">
                  <a:lumMod val="10000"/>
                </a:schemeClr>
              </a:solidFill>
              <a:ea typeface="+mj-ea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dirty="0"/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ru-RU" dirty="0"/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dirty="0"/>
              <a:t>				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500188" y="188640"/>
            <a:ext cx="7491412" cy="504056"/>
          </a:xfrm>
        </p:spPr>
        <p:txBody>
          <a:bodyPr/>
          <a:lstStyle/>
          <a:p>
            <a:pPr algn="ctr"/>
            <a:r>
              <a:rPr lang="ru-RU" sz="360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Внутришкольный</a:t>
            </a:r>
            <a:r>
              <a:rPr lang="ru-RU" sz="3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контроль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88" y="1484784"/>
            <a:ext cx="7491412" cy="4754091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ru-RU" sz="2400" dirty="0" smtClean="0">
                <a:hlinkClick r:id="rId3" action="ppaction://hlinksldjump"/>
              </a:rPr>
              <a:t>Контроль за выполнением всеобуча</a:t>
            </a:r>
            <a:endParaRPr lang="ru-RU" sz="2400" dirty="0" smtClean="0"/>
          </a:p>
          <a:p>
            <a:pPr>
              <a:buNone/>
              <a:defRPr/>
            </a:pPr>
            <a:endParaRPr lang="ru-RU" sz="2400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hlinkClick r:id="rId4" action="ppaction://hlinksldjump"/>
              </a:rPr>
              <a:t>Контроль за работой педагогических кадров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  <a:defRPr/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 smtClean="0">
                <a:hlinkClick r:id="rId5" action="ppaction://hlinksldjump"/>
              </a:rPr>
              <a:t>Контроль за документацией</a:t>
            </a:r>
            <a:endParaRPr lang="ru-RU" sz="2400" dirty="0" smtClean="0"/>
          </a:p>
          <a:p>
            <a:pPr>
              <a:buNone/>
              <a:defRPr/>
            </a:pPr>
            <a:endParaRPr lang="ru-RU" sz="2400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ru-RU" sz="2400" u="sng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Контроль </a:t>
            </a:r>
            <a:r>
              <a:rPr lang="en-US" sz="2400" u="sng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400" u="sng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за качеством знаний учащихся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2400" u="sng" dirty="0" smtClean="0">
              <a:solidFill>
                <a:schemeClr val="accent4">
                  <a:lumMod val="90000"/>
                  <a:lumOff val="10000"/>
                </a:schemeClr>
              </a:solidFill>
              <a:hlinkClick r:id="rId6" action="ppaction://hlinksldjump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400" u="sng" dirty="0" smtClean="0">
                <a:solidFill>
                  <a:schemeClr val="accent4">
                    <a:lumMod val="90000"/>
                    <a:lumOff val="10000"/>
                  </a:schemeClr>
                </a:solidFill>
                <a:hlinkClick r:id="rId6" action="ppaction://hlinksldjump"/>
              </a:rPr>
              <a:t>Контроль за подготовкой к  ГИА</a:t>
            </a:r>
            <a:r>
              <a:rPr lang="ru-RU" sz="2400" u="sng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 (ОГЭ)</a:t>
            </a:r>
            <a:endParaRPr lang="ru-RU" sz="2400" u="sng" dirty="0" smtClean="0">
              <a:solidFill>
                <a:schemeClr val="accent4">
                  <a:lumMod val="90000"/>
                  <a:lumOff val="10000"/>
                </a:schemeClr>
              </a:solidFill>
              <a:hlinkClick r:id="rId7" action="ppaction://hlinkfile"/>
            </a:endParaRPr>
          </a:p>
          <a:p>
            <a:pPr>
              <a:buNone/>
              <a:defRPr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</p:txBody>
      </p:sp>
      <p:sp>
        <p:nvSpPr>
          <p:cNvPr id="10245" name="Стрелка влево 6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23528" y="5949280"/>
            <a:ext cx="714375" cy="127000"/>
          </a:xfrm>
          <a:prstGeom prst="leftArrow">
            <a:avLst>
              <a:gd name="adj1" fmla="val 50000"/>
              <a:gd name="adj2" fmla="val 5018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28600"/>
            <a:ext cx="7705748" cy="1143000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Arial" charset="0"/>
                <a:cs typeface="Arial" charset="0"/>
                <a:hlinkClick r:id="rId3" action="ppaction://hlinkfile"/>
              </a:rPr>
              <a:t>Контроль за выполнением всеобуча</a:t>
            </a:r>
            <a:endParaRPr lang="ru-RU" sz="32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88" y="1142984"/>
            <a:ext cx="7491412" cy="5095891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ru-RU" sz="2400" dirty="0" smtClean="0"/>
              <a:t>посещаемость занятий обучающимися 1-9 классов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 err="1" smtClean="0"/>
              <a:t>дозированность</a:t>
            </a:r>
            <a:r>
              <a:rPr lang="ru-RU" sz="2400" dirty="0" smtClean="0"/>
              <a:t> домашнего задания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 smtClean="0"/>
              <a:t> работа со слабоуспевающими детьми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 smtClean="0"/>
              <a:t>Информирование родителей обучающихся об итогах успеваемости, посещаемости учебных занятий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 smtClean="0"/>
              <a:t> выявление и учет детей в 1-9 классах, относящихся к  «Трудные дети».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2400" dirty="0" smtClean="0"/>
          </a:p>
          <a:p>
            <a:endParaRPr lang="ru-RU" dirty="0"/>
          </a:p>
        </p:txBody>
      </p:sp>
      <p:sp>
        <p:nvSpPr>
          <p:cNvPr id="4" name="Стрелка влево 3">
            <a:hlinkClick r:id="rId4" action="ppaction://hlinksldjump"/>
          </p:cNvPr>
          <p:cNvSpPr/>
          <p:nvPr/>
        </p:nvSpPr>
        <p:spPr bwMode="auto">
          <a:xfrm>
            <a:off x="1285852" y="5929330"/>
            <a:ext cx="978408" cy="214314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7705726" cy="985822"/>
          </a:xfrm>
        </p:spPr>
        <p:txBody>
          <a:bodyPr/>
          <a:lstStyle/>
          <a:p>
            <a:pPr algn="ctr">
              <a:defRPr/>
            </a:pPr>
            <a:r>
              <a:rPr lang="ru-RU" sz="3200" b="1" dirty="0" smtClean="0">
                <a:solidFill>
                  <a:srgbClr val="C00000"/>
                </a:solidFill>
                <a:hlinkClick r:id="rId3" action="ppaction://hlinkfile"/>
              </a:rPr>
              <a:t>Контроль за работой педагогических кадров</a:t>
            </a:r>
            <a:endParaRPr lang="ru-RU" sz="3200" b="1" dirty="0" smtClean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88" y="1142984"/>
            <a:ext cx="7491412" cy="535785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0" dirty="0" smtClean="0"/>
              <a:t>К</a:t>
            </a:r>
            <a:r>
              <a:rPr lang="ru-RU" sz="2400" dirty="0" smtClean="0"/>
              <a:t>онтроль за выполнением учебных программ по предметам;</a:t>
            </a:r>
          </a:p>
          <a:p>
            <a:r>
              <a:rPr lang="ru-RU" sz="2400" dirty="0" smtClean="0"/>
              <a:t>Контроль за подготовкой к  ГИА  (ОГЭ)</a:t>
            </a:r>
          </a:p>
          <a:p>
            <a:r>
              <a:rPr lang="ru-RU" sz="2400" dirty="0" smtClean="0"/>
              <a:t> уровень </a:t>
            </a:r>
            <a:r>
              <a:rPr lang="ru-RU" sz="2400" dirty="0" err="1" smtClean="0"/>
              <a:t>сформированности</a:t>
            </a:r>
            <a:r>
              <a:rPr lang="ru-RU" sz="2400" dirty="0" smtClean="0"/>
              <a:t>  </a:t>
            </a:r>
            <a:r>
              <a:rPr lang="ru-RU" sz="2400" dirty="0" err="1" smtClean="0"/>
              <a:t>общеучебных</a:t>
            </a:r>
            <a:r>
              <a:rPr lang="ru-RU" sz="2400" dirty="0" smtClean="0"/>
              <a:t> навыков и умений обучающихся по отдельным предметам;</a:t>
            </a:r>
          </a:p>
          <a:p>
            <a:r>
              <a:rPr lang="ru-RU" sz="2400" dirty="0" smtClean="0"/>
              <a:t>система и объективность оценивания;</a:t>
            </a:r>
          </a:p>
          <a:p>
            <a:r>
              <a:rPr lang="ru-RU" sz="2400" dirty="0" smtClean="0"/>
              <a:t>подготовка и проведение промежуточной аттестации;</a:t>
            </a:r>
          </a:p>
          <a:p>
            <a:r>
              <a:rPr lang="ru-RU" sz="2400" dirty="0" smtClean="0"/>
              <a:t>контроль за использованием ИКТ в образовательном процессе.</a:t>
            </a:r>
          </a:p>
          <a:p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dirty="0"/>
          </a:p>
        </p:txBody>
      </p:sp>
      <p:sp>
        <p:nvSpPr>
          <p:cNvPr id="4" name="Стрелка влево 3">
            <a:hlinkClick r:id="rId4" action="ppaction://hlinksldjump"/>
          </p:cNvPr>
          <p:cNvSpPr/>
          <p:nvPr/>
        </p:nvSpPr>
        <p:spPr bwMode="auto">
          <a:xfrm>
            <a:off x="571472" y="6000768"/>
            <a:ext cx="978408" cy="214314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77150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Контроль за документацией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88" y="1071546"/>
            <a:ext cx="7491412" cy="5167329"/>
          </a:xfrm>
        </p:spPr>
        <p:txBody>
          <a:bodyPr/>
          <a:lstStyle/>
          <a:p>
            <a:r>
              <a:rPr lang="ru-RU" sz="2800" dirty="0" smtClean="0"/>
              <a:t>Календарно тематическое планирование;</a:t>
            </a:r>
          </a:p>
          <a:p>
            <a:r>
              <a:rPr lang="ru-RU" sz="2800" dirty="0" smtClean="0"/>
              <a:t>Классные журналы;</a:t>
            </a:r>
          </a:p>
          <a:p>
            <a:r>
              <a:rPr lang="ru-RU" sz="2800" dirty="0" smtClean="0"/>
              <a:t>Личные дела обучающихся;</a:t>
            </a:r>
          </a:p>
          <a:p>
            <a:r>
              <a:rPr lang="ru-RU" sz="2800" dirty="0" smtClean="0"/>
              <a:t>Дневники обучающихся;</a:t>
            </a:r>
          </a:p>
          <a:p>
            <a:r>
              <a:rPr lang="ru-RU" sz="2800" dirty="0" smtClean="0"/>
              <a:t>Журналы индивидуально-групповых занятий;</a:t>
            </a:r>
          </a:p>
          <a:p>
            <a:r>
              <a:rPr lang="ru-RU" sz="2800" dirty="0" smtClean="0"/>
              <a:t>Рабочие тетради обучающихся;</a:t>
            </a:r>
          </a:p>
          <a:p>
            <a:pPr>
              <a:buNone/>
            </a:pPr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 bwMode="auto">
          <a:xfrm>
            <a:off x="428596" y="5715016"/>
            <a:ext cx="714380" cy="214314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571480"/>
            <a:ext cx="7491412" cy="80012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3" action="ppaction://hlinkfile"/>
              </a:rPr>
              <a:t>учебно-воспитательный процесс</a:t>
            </a:r>
            <a:b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3" action="ppaction://hlinkfile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3" action="ppaction://hlinkfile"/>
              </a:rPr>
              <a:t>в 1-9 классах</a:t>
            </a:r>
            <a:r>
              <a:rPr lang="ru-RU" sz="3200" b="1" dirty="0" smtClean="0">
                <a:solidFill>
                  <a:srgbClr val="C00000"/>
                </a:solidFill>
              </a:rPr>
              <a:t>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88" y="1285860"/>
            <a:ext cx="7491412" cy="4953015"/>
          </a:xfrm>
        </p:spPr>
        <p:txBody>
          <a:bodyPr/>
          <a:lstStyle/>
          <a:p>
            <a:r>
              <a:rPr lang="ru-RU" sz="2400" dirty="0" smtClean="0"/>
              <a:t>Посещение уроков</a:t>
            </a:r>
          </a:p>
          <a:p>
            <a:r>
              <a:rPr lang="ru-RU" sz="2400" dirty="0" smtClean="0"/>
              <a:t> Диагностика знаний учащихся</a:t>
            </a:r>
          </a:p>
          <a:p>
            <a:r>
              <a:rPr lang="ru-RU" sz="2400" dirty="0" smtClean="0"/>
              <a:t>Инструктивное совещание с классными руководителями, учителями-предметниками</a:t>
            </a:r>
          </a:p>
          <a:p>
            <a:r>
              <a:rPr lang="ru-RU" sz="2400" dirty="0" smtClean="0"/>
              <a:t>Дневники обучающихся</a:t>
            </a:r>
          </a:p>
          <a:p>
            <a:r>
              <a:rPr lang="ru-RU" sz="2400" dirty="0" smtClean="0"/>
              <a:t>Рабочие тетради обучающихся</a:t>
            </a:r>
          </a:p>
          <a:p>
            <a:r>
              <a:rPr lang="ru-RU" sz="2400" dirty="0" smtClean="0"/>
              <a:t>индивидуальные беседы с учащимися</a:t>
            </a:r>
          </a:p>
          <a:p>
            <a:r>
              <a:rPr lang="ru-RU" sz="2400" dirty="0" smtClean="0"/>
              <a:t>координация взаимодействия всех участников образовательного процесса</a:t>
            </a:r>
          </a:p>
          <a:p>
            <a:r>
              <a:rPr lang="ru-RU" sz="2400" dirty="0" smtClean="0"/>
              <a:t>Выработка рекомендаций по совершенствованию учебной деятельности в 5 классе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4" name="Стрелка влево 3">
            <a:hlinkClick r:id="rId4" action="ppaction://hlinksldjump"/>
          </p:cNvPr>
          <p:cNvSpPr/>
          <p:nvPr/>
        </p:nvSpPr>
        <p:spPr bwMode="auto">
          <a:xfrm>
            <a:off x="571472" y="5929330"/>
            <a:ext cx="978408" cy="28575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777186" cy="1143008"/>
          </a:xfrm>
        </p:spPr>
        <p:txBody>
          <a:bodyPr/>
          <a:lstStyle/>
          <a:p>
            <a:r>
              <a:rPr lang="ru-RU" sz="2600" b="1" dirty="0" smtClean="0">
                <a:solidFill>
                  <a:srgbClr val="C00000"/>
                </a:solidFill>
              </a:rPr>
              <a:t>Работа  с учителями предметниками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142984"/>
            <a:ext cx="4143404" cy="5500726"/>
          </a:xfrm>
        </p:spPr>
        <p:txBody>
          <a:bodyPr/>
          <a:lstStyle/>
          <a:p>
            <a:r>
              <a:rPr lang="ru-RU" sz="2400" dirty="0" smtClean="0"/>
              <a:t>Подготовка к  </a:t>
            </a:r>
            <a:r>
              <a:rPr lang="ru-RU" sz="2400" smtClean="0"/>
              <a:t>методическим объединениям  </a:t>
            </a:r>
            <a:endParaRPr lang="ru-RU" sz="2400" dirty="0" smtClean="0"/>
          </a:p>
          <a:p>
            <a:r>
              <a:rPr lang="ru-RU" sz="2400" dirty="0" smtClean="0"/>
              <a:t>Проведение и аналитика диагностических и тренировочных работ  </a:t>
            </a:r>
          </a:p>
          <a:p>
            <a:r>
              <a:rPr lang="ru-RU" sz="2400" dirty="0" smtClean="0"/>
              <a:t>Обновление раздела «методическая работа школы » на сайте  школы </a:t>
            </a:r>
          </a:p>
          <a:p>
            <a:r>
              <a:rPr lang="ru-RU" sz="2400" dirty="0" smtClean="0"/>
              <a:t>Работа с одаренными учащимися</a:t>
            </a:r>
          </a:p>
          <a:p>
            <a:endParaRPr lang="ru-RU" dirty="0"/>
          </a:p>
        </p:txBody>
      </p:sp>
      <p:sp>
        <p:nvSpPr>
          <p:cNvPr id="11268" name="Стрелка влево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71472" y="6215082"/>
            <a:ext cx="714380" cy="214314"/>
          </a:xfrm>
          <a:prstGeom prst="leftArrow">
            <a:avLst>
              <a:gd name="adj1" fmla="val 50000"/>
              <a:gd name="adj2" fmla="val 5018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>
              <a:latin typeface="Times New Roman" pitchFamily="18" charset="0"/>
            </a:endParaRPr>
          </a:p>
        </p:txBody>
      </p:sp>
      <p:sp>
        <p:nvSpPr>
          <p:cNvPr id="11" name="Стрелка вправо 10">
            <a:hlinkClick r:id="rId4" action="ppaction://hlinksldjump"/>
          </p:cNvPr>
          <p:cNvSpPr/>
          <p:nvPr/>
        </p:nvSpPr>
        <p:spPr bwMode="auto">
          <a:xfrm>
            <a:off x="4286248" y="6215082"/>
            <a:ext cx="835532" cy="21431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914384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Работа  с учителями  предметниками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524000"/>
            <a:ext cx="3929090" cy="4714875"/>
          </a:xfrm>
        </p:spPr>
        <p:txBody>
          <a:bodyPr/>
          <a:lstStyle/>
          <a:p>
            <a:r>
              <a:rPr lang="ru-RU" sz="2200" dirty="0" smtClean="0"/>
              <a:t>Участие педагогов в профессиональных конкурсах</a:t>
            </a:r>
          </a:p>
          <a:p>
            <a:r>
              <a:rPr lang="ru-RU" sz="2200" dirty="0" smtClean="0"/>
              <a:t> Аттестация</a:t>
            </a:r>
            <a:r>
              <a:rPr lang="en-US" sz="2200" dirty="0" smtClean="0"/>
              <a:t> </a:t>
            </a:r>
            <a:r>
              <a:rPr lang="ru-RU" sz="2200" dirty="0" smtClean="0"/>
              <a:t>педагогических работников </a:t>
            </a:r>
          </a:p>
          <a:p>
            <a:r>
              <a:rPr lang="ru-RU" sz="2200" dirty="0" smtClean="0"/>
              <a:t>ШМО учителей по циклам</a:t>
            </a:r>
          </a:p>
          <a:p>
            <a:r>
              <a:rPr lang="ru-RU" sz="2200" dirty="0" smtClean="0"/>
              <a:t>Методика применения Электронных Образовательных Ресурсов</a:t>
            </a:r>
          </a:p>
          <a:p>
            <a:endParaRPr lang="ru-RU" sz="2800" dirty="0"/>
          </a:p>
        </p:txBody>
      </p:sp>
      <p:sp>
        <p:nvSpPr>
          <p:cNvPr id="6" name="Стрелка влево 5">
            <a:hlinkClick r:id="rId3" action="ppaction://hlinksldjump"/>
          </p:cNvPr>
          <p:cNvSpPr/>
          <p:nvPr/>
        </p:nvSpPr>
        <p:spPr bwMode="auto">
          <a:xfrm>
            <a:off x="571472" y="5500702"/>
            <a:ext cx="1071570" cy="28575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700070"/>
          </a:xfrm>
        </p:spPr>
        <p:txBody>
          <a:bodyPr/>
          <a:lstStyle/>
          <a:p>
            <a:pPr lvl="0"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Контроль за подготовкой к  ГИА (ОГЭ)</a:t>
            </a:r>
            <a:b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88" y="714356"/>
            <a:ext cx="7491412" cy="5738980"/>
          </a:xfrm>
        </p:spPr>
        <p:txBody>
          <a:bodyPr/>
          <a:lstStyle/>
          <a:p>
            <a:pPr>
              <a:buNone/>
            </a:pPr>
            <a:endParaRPr lang="ru-RU" sz="2000" u="sng" dirty="0" smtClean="0"/>
          </a:p>
          <a:p>
            <a:pPr>
              <a:buNone/>
            </a:pPr>
            <a:r>
              <a:rPr lang="ru-RU" sz="2000" u="sng" dirty="0" smtClean="0"/>
              <a:t>Составляется план подготовки</a:t>
            </a:r>
          </a:p>
          <a:p>
            <a:pPr>
              <a:buNone/>
            </a:pPr>
            <a:endParaRPr lang="ru-RU" sz="2000" u="sng" dirty="0" smtClean="0"/>
          </a:p>
          <a:p>
            <a:pPr>
              <a:buNone/>
            </a:pPr>
            <a:r>
              <a:rPr lang="ru-RU" sz="2000" u="sng" dirty="0" smtClean="0"/>
              <a:t>Осуществляется:</a:t>
            </a:r>
          </a:p>
          <a:p>
            <a:pPr>
              <a:buNone/>
            </a:pPr>
            <a:endParaRPr lang="ru-RU" sz="2000" u="sng" dirty="0" smtClean="0"/>
          </a:p>
          <a:p>
            <a:r>
              <a:rPr lang="ru-RU" sz="2000" dirty="0" smtClean="0"/>
              <a:t>- </a:t>
            </a:r>
            <a:r>
              <a:rPr lang="ru-RU" sz="1800" dirty="0" smtClean="0"/>
              <a:t>анализ диагностической работы совместно с учителями;</a:t>
            </a:r>
          </a:p>
          <a:p>
            <a:r>
              <a:rPr lang="ru-RU" sz="1800" dirty="0" smtClean="0"/>
              <a:t>-  мониторинг выполнения работы на каждого обучающегося.</a:t>
            </a:r>
          </a:p>
          <a:p>
            <a:r>
              <a:rPr lang="ru-RU" sz="1800" dirty="0" smtClean="0"/>
              <a:t>- корректировка плана подготовки к ОГЭ;</a:t>
            </a:r>
          </a:p>
          <a:p>
            <a:pPr>
              <a:buNone/>
            </a:pPr>
            <a:endParaRPr lang="ru-RU" sz="1800" u="sng" dirty="0" smtClean="0"/>
          </a:p>
          <a:p>
            <a:pPr>
              <a:buNone/>
            </a:pPr>
            <a:r>
              <a:rPr lang="ru-RU" sz="1800" u="sng" dirty="0" smtClean="0"/>
              <a:t>Проводятся:</a:t>
            </a:r>
            <a:endParaRPr lang="ru-RU" sz="1800" dirty="0" smtClean="0"/>
          </a:p>
          <a:p>
            <a:r>
              <a:rPr lang="ru-RU" sz="1800" dirty="0" smtClean="0"/>
              <a:t>- индивидуальные и групповые консультации для учащихся;</a:t>
            </a:r>
          </a:p>
          <a:p>
            <a:r>
              <a:rPr lang="ru-RU" sz="1800" dirty="0" smtClean="0"/>
              <a:t>- математические диктанты и тренинги из заданий базового уровня;</a:t>
            </a:r>
          </a:p>
          <a:p>
            <a:r>
              <a:rPr lang="ru-RU" sz="1800" dirty="0" smtClean="0"/>
              <a:t>- повторные пробные работы в форме ОГЭ с </a:t>
            </a:r>
            <a:r>
              <a:rPr lang="ru-RU" sz="1800" dirty="0" err="1" smtClean="0"/>
              <a:t>КИМами</a:t>
            </a:r>
            <a:r>
              <a:rPr lang="ru-RU" sz="1800" dirty="0" smtClean="0"/>
              <a:t> из открытого банка ФИПИ.</a:t>
            </a:r>
          </a:p>
          <a:p>
            <a:pPr>
              <a:buNone/>
            </a:pPr>
            <a:r>
              <a:rPr lang="ru-RU" sz="1800" dirty="0" smtClean="0"/>
              <a:t> 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Стрелка влево 5">
            <a:hlinkClick r:id="rId3" action="ppaction://hlinksldjump"/>
          </p:cNvPr>
          <p:cNvSpPr/>
          <p:nvPr/>
        </p:nvSpPr>
        <p:spPr bwMode="auto">
          <a:xfrm>
            <a:off x="500034" y="5929330"/>
            <a:ext cx="978408" cy="19888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Активизация деятельности учителя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sz="2400" b="1" dirty="0" smtClean="0">
                <a:solidFill>
                  <a:schemeClr val="accent5">
                    <a:lumMod val="10000"/>
                  </a:schemeClr>
                </a:solidFill>
                <a:ea typeface="Times New Roman"/>
                <a:cs typeface="Times New Roman"/>
              </a:rPr>
              <a:t>Получили призовые  место в  районном  конкурсе «Учитель  года» </a:t>
            </a:r>
          </a:p>
          <a:p>
            <a:pPr lvl="0"/>
            <a:endParaRPr lang="ru-RU" sz="2400" dirty="0" smtClean="0">
              <a:solidFill>
                <a:schemeClr val="accent5">
                  <a:lumMod val="10000"/>
                </a:schemeClr>
              </a:solidFill>
              <a:ea typeface="Times New Roman"/>
              <a:cs typeface="Times New Roman"/>
            </a:endParaRPr>
          </a:p>
          <a:p>
            <a:pPr lvl="0"/>
            <a:r>
              <a:rPr lang="ru-RU" sz="2400" b="1" dirty="0" smtClean="0">
                <a:solidFill>
                  <a:schemeClr val="accent5">
                    <a:lumMod val="10000"/>
                  </a:schemeClr>
                </a:solidFill>
                <a:ea typeface="Times New Roman"/>
                <a:cs typeface="Times New Roman"/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10000"/>
                  </a:schemeClr>
                </a:solidFill>
                <a:ea typeface="Times New Roman"/>
                <a:cs typeface="Times New Roman"/>
              </a:rPr>
              <a:t>Гаджиясулова</a:t>
            </a:r>
            <a:r>
              <a:rPr lang="ru-RU" sz="2400" b="1" dirty="0" smtClean="0">
                <a:solidFill>
                  <a:schemeClr val="accent5">
                    <a:lumMod val="10000"/>
                  </a:schemeClr>
                </a:solidFill>
                <a:ea typeface="Times New Roman"/>
                <a:cs typeface="Times New Roman"/>
              </a:rPr>
              <a:t> Р.М.  2012 год        3  место</a:t>
            </a:r>
          </a:p>
          <a:p>
            <a:pPr lvl="0"/>
            <a:r>
              <a:rPr lang="ru-RU" sz="2400" b="1" dirty="0" smtClean="0">
                <a:solidFill>
                  <a:schemeClr val="accent5">
                    <a:lumMod val="10000"/>
                  </a:schemeClr>
                </a:solidFill>
                <a:ea typeface="Times New Roman"/>
                <a:cs typeface="Times New Roman"/>
              </a:rPr>
              <a:t> Хадисов М.Х..           2014  год        3  место</a:t>
            </a:r>
          </a:p>
          <a:p>
            <a:pPr lvl="0"/>
            <a:r>
              <a:rPr lang="ru-RU" sz="2400" b="1" dirty="0" smtClean="0">
                <a:solidFill>
                  <a:schemeClr val="accent5">
                    <a:lumMod val="10000"/>
                  </a:schemeClr>
                </a:solidFill>
                <a:ea typeface="Times New Roman"/>
                <a:cs typeface="Times New Roman"/>
              </a:rPr>
              <a:t> </a:t>
            </a:r>
            <a:r>
              <a:rPr lang="ru-RU" sz="2400" dirty="0" smtClean="0">
                <a:solidFill>
                  <a:schemeClr val="accent5">
                    <a:lumMod val="10000"/>
                  </a:schemeClr>
                </a:solidFill>
                <a:ea typeface="Times New Roman"/>
                <a:cs typeface="Times New Roman"/>
              </a:rPr>
              <a:t>Ибрагимов И.М..      2015 год          3  место</a:t>
            </a:r>
            <a:endParaRPr lang="ru-RU" sz="2400" b="1" dirty="0" smtClean="0">
              <a:solidFill>
                <a:schemeClr val="accent5">
                  <a:lumMod val="10000"/>
                </a:schemeClr>
              </a:solidFill>
              <a:ea typeface="Times New Roman"/>
              <a:cs typeface="Times New Roman"/>
            </a:endParaRPr>
          </a:p>
          <a:p>
            <a:pPr lvl="0"/>
            <a:r>
              <a:rPr lang="ru-RU" sz="2400" b="1" dirty="0" smtClean="0">
                <a:solidFill>
                  <a:schemeClr val="accent5">
                    <a:lumMod val="10000"/>
                  </a:schemeClr>
                </a:solidFill>
                <a:ea typeface="Times New Roman"/>
                <a:cs typeface="Times New Roman"/>
              </a:rPr>
              <a:t> Ибрагимов И.М..      2017  год         2  место</a:t>
            </a:r>
          </a:p>
          <a:p>
            <a:pPr lvl="0">
              <a:buNone/>
            </a:pPr>
            <a:endParaRPr lang="ru-RU" sz="2400" dirty="0" smtClean="0">
              <a:solidFill>
                <a:schemeClr val="accent5">
                  <a:lumMod val="10000"/>
                </a:schemeClr>
              </a:solidFill>
              <a:ea typeface="Times New Roman"/>
              <a:cs typeface="Times New Roman"/>
            </a:endParaRPr>
          </a:p>
          <a:p>
            <a:pPr lvl="0">
              <a:buNone/>
            </a:pPr>
            <a:r>
              <a:rPr lang="ru-RU" sz="2400" b="1" dirty="0" smtClean="0">
                <a:solidFill>
                  <a:schemeClr val="accent5">
                    <a:lumMod val="10000"/>
                  </a:schemeClr>
                </a:solidFill>
                <a:ea typeface="Times New Roman"/>
                <a:cs typeface="Times New Roman"/>
              </a:rPr>
              <a:t>   </a:t>
            </a:r>
            <a:r>
              <a:rPr lang="ru-RU" sz="2400" b="1" dirty="0" err="1" smtClean="0">
                <a:solidFill>
                  <a:schemeClr val="accent5">
                    <a:lumMod val="10000"/>
                  </a:schemeClr>
                </a:solidFill>
                <a:ea typeface="Times New Roman"/>
                <a:cs typeface="Times New Roman"/>
              </a:rPr>
              <a:t>Хадисова</a:t>
            </a:r>
            <a:r>
              <a:rPr lang="ru-RU" sz="2400" b="1" dirty="0" smtClean="0">
                <a:solidFill>
                  <a:schemeClr val="accent5">
                    <a:lumMod val="10000"/>
                  </a:schemeClr>
                </a:solidFill>
                <a:ea typeface="Times New Roman"/>
                <a:cs typeface="Times New Roman"/>
              </a:rPr>
              <a:t> У.З.  1  место в  районном конкурсе  «Лучший  учитель  родного  языка» и участница  республиканского конкурса 2017г</a:t>
            </a:r>
          </a:p>
          <a:p>
            <a:pPr lvl="0">
              <a:buNone/>
            </a:pPr>
            <a:r>
              <a:rPr lang="ru-RU" sz="2400" b="1" dirty="0" smtClean="0">
                <a:solidFill>
                  <a:schemeClr val="accent5">
                    <a:lumMod val="10000"/>
                  </a:schemeClr>
                </a:solidFill>
                <a:ea typeface="Times New Roman"/>
                <a:cs typeface="Times New Roman"/>
              </a:rPr>
              <a:t> </a:t>
            </a:r>
          </a:p>
          <a:p>
            <a:endParaRPr lang="ru-RU" dirty="0"/>
          </a:p>
        </p:txBody>
      </p:sp>
      <p:sp>
        <p:nvSpPr>
          <p:cNvPr id="7" name="Стрелка влево 6">
            <a:hlinkClick r:id="rId3" action="ppaction://hlinksldjump"/>
          </p:cNvPr>
          <p:cNvSpPr/>
          <p:nvPr/>
        </p:nvSpPr>
        <p:spPr bwMode="auto">
          <a:xfrm>
            <a:off x="428596" y="5786454"/>
            <a:ext cx="978408" cy="28575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7491412" cy="642942"/>
          </a:xfrm>
        </p:spPr>
        <p:txBody>
          <a:bodyPr/>
          <a:lstStyle/>
          <a:p>
            <a:pPr lvl="0" algn="ctr"/>
            <a:r>
              <a:rPr lang="ru-RU" sz="2800" b="1" dirty="0" smtClean="0">
                <a:solidFill>
                  <a:srgbClr val="C00000"/>
                </a:solidFill>
                <a:cs typeface="Arial" charset="0"/>
                <a:hlinkClick r:id="rId3" action="ppaction://hlinksldjump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cs typeface="Arial" charset="0"/>
                <a:hlinkClick r:id="rId3" action="ppaction://hlinksldjump"/>
              </a:rPr>
            </a:br>
            <a:r>
              <a:rPr lang="ru-RU" sz="2600" b="1" dirty="0" smtClean="0">
                <a:solidFill>
                  <a:srgbClr val="C00000"/>
                </a:solidFill>
                <a:cs typeface="Arial" charset="0"/>
              </a:rPr>
              <a:t>Организационно-управленческий аспект процесса формирования ИО</a:t>
            </a:r>
            <a:r>
              <a:rPr lang="ru-RU" sz="2800" b="1" dirty="0" smtClean="0">
                <a:solidFill>
                  <a:srgbClr val="C00000"/>
                </a:solidFill>
                <a:cs typeface="Arial" charset="0"/>
              </a:rPr>
              <a:t>С</a:t>
            </a:r>
            <a:r>
              <a:rPr lang="ru-RU" b="1" dirty="0" smtClean="0">
                <a:solidFill>
                  <a:srgbClr val="C00000"/>
                </a:solidFill>
                <a:cs typeface="Arial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cs typeface="Arial" charset="0"/>
              </a:rPr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500166" y="918434"/>
          <a:ext cx="7491412" cy="569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272"/>
                <a:gridCol w="4348140"/>
              </a:tblGrid>
              <a:tr h="5757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 CYR,Bold"/>
                        <a:ea typeface="Times New Roman"/>
                        <a:cs typeface="Times New Roman CYR,Bold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 CYR,Bold"/>
                          <a:ea typeface="Times New Roman"/>
                          <a:cs typeface="Times New Roman CYR,Bold"/>
                        </a:rPr>
                        <a:t>Этапы        </a:t>
                      </a:r>
                      <a:endParaRPr lang="ru-RU" sz="12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 CYR,Bold"/>
                          <a:ea typeface="Times New Roman"/>
                          <a:cs typeface="Times New Roman CYR,Bold"/>
                        </a:rPr>
                        <a:t>Деятельность по формированию информационно-образовательной среды</a:t>
                      </a:r>
                      <a:endParaRPr lang="ru-RU" sz="12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6681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 CYR,Bold"/>
                        <a:ea typeface="Times New Roman"/>
                        <a:cs typeface="Times New Roman CYR,Bold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Диагностический</a:t>
                      </a:r>
                    </a:p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Тестирование</a:t>
                      </a:r>
                    </a:p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ременной творческой группы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 CYR"/>
                          <a:ea typeface="Times New Roman"/>
                          <a:cs typeface="Times New Roman CYR"/>
                        </a:rPr>
                        <a:t>Анализ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 CYR"/>
                          <a:ea typeface="Times New Roman"/>
                          <a:cs typeface="Times New Roman CYR"/>
                        </a:rPr>
                        <a:t>состояния информатизации </a:t>
                      </a:r>
                      <a:r>
                        <a:rPr lang="ru-RU" sz="1600" dirty="0" smtClean="0">
                          <a:latin typeface="Times New Roman CYR"/>
                          <a:ea typeface="Times New Roman"/>
                          <a:cs typeface="Times New Roman CYR"/>
                        </a:rPr>
                        <a:t>школы : определение  уровня  </a:t>
                      </a:r>
                      <a:r>
                        <a:rPr lang="ru-RU" sz="1600" dirty="0">
                          <a:latin typeface="Times New Roman CYR"/>
                          <a:ea typeface="Times New Roman"/>
                          <a:cs typeface="Times New Roman CYR"/>
                        </a:rPr>
                        <a:t>информационной </a:t>
                      </a:r>
                      <a:r>
                        <a:rPr lang="ru-RU" sz="1600" dirty="0" smtClean="0">
                          <a:latin typeface="Times New Roman CYR"/>
                          <a:ea typeface="Times New Roman"/>
                          <a:cs typeface="Times New Roman CYR"/>
                        </a:rPr>
                        <a:t>компетентности всех </a:t>
                      </a:r>
                      <a:r>
                        <a:rPr lang="ru-RU" sz="1600" dirty="0">
                          <a:latin typeface="Times New Roman CYR"/>
                          <a:ea typeface="Times New Roman"/>
                          <a:cs typeface="Times New Roman CYR"/>
                        </a:rPr>
                        <a:t>участников образовательного процесса,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 CYR"/>
                          <a:ea typeface="Times New Roman"/>
                          <a:cs typeface="Times New Roman CYR"/>
                        </a:rPr>
                        <a:t> </a:t>
                      </a:r>
                      <a:r>
                        <a:rPr lang="ru-RU" sz="1600" dirty="0">
                          <a:latin typeface="Times New Roman CYR"/>
                          <a:ea typeface="Times New Roman"/>
                          <a:cs typeface="Times New Roman CYR"/>
                        </a:rPr>
                        <a:t>возможностей в плане его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 CYR"/>
                          <a:ea typeface="Times New Roman"/>
                          <a:cs typeface="Times New Roman CYR"/>
                        </a:rPr>
                        <a:t>повышения.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846846">
                <a:tc>
                  <a:txBody>
                    <a:bodyPr/>
                    <a:lstStyle/>
                    <a:p>
                      <a:pPr algn="ctr"/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Организационный</a:t>
                      </a:r>
                    </a:p>
                    <a:p>
                      <a:pPr algn="ctr"/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 CYR"/>
                          <a:ea typeface="Times New Roman"/>
                          <a:cs typeface="Times New Roman CYR"/>
                        </a:rPr>
                        <a:t>Прогнозирование ожидаемых результатов,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 CYR"/>
                          <a:ea typeface="Times New Roman"/>
                          <a:cs typeface="Times New Roman CYR"/>
                        </a:rPr>
                        <a:t>Создание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 CYR"/>
                          <a:ea typeface="Times New Roman"/>
                          <a:cs typeface="Times New Roman CYR"/>
                        </a:rPr>
                        <a:t>медиатеки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 CYR"/>
                          <a:ea typeface="Times New Roman"/>
                          <a:cs typeface="Times New Roman CYR"/>
                        </a:rPr>
                        <a:t>, внедрение информационных технологий в учебно-воспитательный  процесс и управленческую деятельность, разработка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 CYR"/>
                          <a:ea typeface="Times New Roman"/>
                          <a:cs typeface="Times New Roman CYR"/>
                        </a:rPr>
                        <a:t>программы по повышению ИКТ-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 CYR"/>
                          <a:ea typeface="Times New Roman"/>
                          <a:cs typeface="Times New Roman CYR"/>
                        </a:rPr>
                        <a:t>компетентности педагогов.</a:t>
                      </a:r>
                    </a:p>
                  </a:txBody>
                  <a:tcPr/>
                </a:tc>
              </a:tr>
              <a:tr h="1562731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Практический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 CYR"/>
                          <a:ea typeface="Times New Roman"/>
                          <a:cs typeface="Times New Roman CYR"/>
                        </a:rPr>
                        <a:t>Отслеживание  процесса  функционирования. Анализ с целью коррекции и поиска путей повышения эффективности, дальнейшего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 CYR"/>
                          <a:ea typeface="Times New Roman"/>
                          <a:cs typeface="Times New Roman CYR"/>
                        </a:rPr>
                        <a:t>развития.</a:t>
                      </a:r>
                    </a:p>
                    <a:p>
                      <a:endParaRPr lang="ru-RU" sz="1600" kern="1200" dirty="0">
                        <a:solidFill>
                          <a:schemeClr val="dk1"/>
                        </a:solidFill>
                        <a:latin typeface="Times New Roman CYR"/>
                        <a:ea typeface="Times New Roman"/>
                        <a:cs typeface="Times New Roman CYR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Стрелка влево 6">
            <a:hlinkClick r:id="rId4" action="ppaction://hlinksldjump"/>
          </p:cNvPr>
          <p:cNvSpPr/>
          <p:nvPr/>
        </p:nvSpPr>
        <p:spPr bwMode="auto">
          <a:xfrm rot="10800000">
            <a:off x="7358082" y="6000768"/>
            <a:ext cx="978408" cy="214314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500188" y="214313"/>
            <a:ext cx="7491412" cy="1143000"/>
          </a:xfrm>
        </p:spPr>
        <p:txBody>
          <a:bodyPr/>
          <a:lstStyle/>
          <a:p>
            <a:r>
              <a:rPr lang="en-US" sz="36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C</a:t>
            </a:r>
            <a:r>
              <a:rPr lang="ru-RU" sz="36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одержание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75" y="1071563"/>
            <a:ext cx="7372350" cy="5248275"/>
          </a:xfrm>
        </p:spPr>
        <p:txBody>
          <a:bodyPr/>
          <a:lstStyle/>
          <a:p>
            <a:pPr>
              <a:lnSpc>
                <a:spcPct val="200000"/>
              </a:lnSpc>
              <a:buFont typeface="Wingdings" pitchFamily="2" charset="2"/>
              <a:buChar char="Ø"/>
              <a:defRPr/>
            </a:pPr>
            <a:r>
              <a:rPr lang="ru-RU" u="sng" dirty="0" smtClean="0">
                <a:solidFill>
                  <a:schemeClr val="accent6">
                    <a:lumMod val="50000"/>
                  </a:schemeClr>
                </a:solidFill>
                <a:hlinkClick r:id="rId3" action="ppaction://hlinksldjump"/>
              </a:rPr>
              <a:t>Общие сведения</a:t>
            </a:r>
            <a:endParaRPr lang="ru-RU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u="sng" dirty="0" smtClean="0">
                <a:solidFill>
                  <a:schemeClr val="accent6">
                    <a:lumMod val="50000"/>
                  </a:schemeClr>
                </a:solidFill>
                <a:hlinkClick r:id="rId4" action="ppaction://hlinksldjump"/>
              </a:rPr>
              <a:t>Сведения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u="sng" dirty="0" smtClean="0">
                <a:solidFill>
                  <a:schemeClr val="accent6">
                    <a:lumMod val="50000"/>
                  </a:schemeClr>
                </a:solidFill>
                <a:hlinkClick r:id="rId4" action="ppaction://hlinksldjump"/>
              </a:rPr>
              <a:t>о повышении квалификации</a:t>
            </a:r>
            <a:endParaRPr lang="ru-RU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  <a:buFont typeface="Wingdings" pitchFamily="2" charset="2"/>
              <a:buChar char="Ø"/>
              <a:defRPr/>
            </a:pPr>
            <a:r>
              <a:rPr lang="ru-RU" u="sng" dirty="0" smtClean="0">
                <a:solidFill>
                  <a:schemeClr val="accent6">
                    <a:lumMod val="50000"/>
                  </a:schemeClr>
                </a:solidFill>
                <a:hlinkClick r:id="rId4" action="ppaction://hlinksldjump"/>
              </a:rPr>
              <a:t>Направления работы</a:t>
            </a:r>
            <a:endParaRPr lang="ru-RU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  <a:buFont typeface="Wingdings" pitchFamily="2" charset="2"/>
              <a:buChar char="Ø"/>
              <a:defRPr/>
            </a:pPr>
            <a:r>
              <a:rPr lang="ru-RU" u="sng" dirty="0" smtClean="0">
                <a:solidFill>
                  <a:schemeClr val="accent6">
                    <a:lumMod val="50000"/>
                  </a:schemeClr>
                </a:solidFill>
                <a:hlinkClick r:id="rId5" action="ppaction://hlinksldjump"/>
              </a:rPr>
              <a:t>Результаты деятельности</a:t>
            </a:r>
            <a:endParaRPr lang="ru-RU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85728"/>
            <a:ext cx="7491412" cy="1143008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cs typeface="Arial" charset="0"/>
              </a:rPr>
              <a:t>Организационно-управленческий аспект процесса формирования информационно-образовательной среды</a:t>
            </a:r>
            <a:r>
              <a:rPr lang="ru-RU" sz="2400" dirty="0" smtClean="0">
                <a:solidFill>
                  <a:schemeClr val="accent5">
                    <a:lumMod val="10000"/>
                  </a:schemeClr>
                </a:solidFill>
                <a:ea typeface="Times New Roman"/>
              </a:rPr>
              <a:t/>
            </a:r>
            <a:br>
              <a:rPr lang="ru-RU" sz="2400" dirty="0" smtClean="0">
                <a:solidFill>
                  <a:schemeClr val="accent5">
                    <a:lumMod val="10000"/>
                  </a:schemeClr>
                </a:solidFill>
                <a:ea typeface="Times New Roman"/>
              </a:rPr>
            </a:br>
            <a:endParaRPr lang="ru-RU" sz="2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357290" y="1285859"/>
          <a:ext cx="7491411" cy="5313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68"/>
                <a:gridCol w="210894"/>
                <a:gridCol w="1944216"/>
                <a:gridCol w="2764533"/>
              </a:tblGrid>
              <a:tr h="3717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Организационный</a:t>
                      </a:r>
                      <a:endParaRPr lang="ru-RU" sz="2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Практический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59535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работы по 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методической поддержке учителей в плане внедрения информационных и коммуникационных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технологий в образовательный процесс.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Индивидуальные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консультации с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педагогами по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повышению ИКТ-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компетентности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Постоянно действующий семинар по технологиям применения ИКТ на уроках.</a:t>
                      </a: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Подготовка материалов для размещения на  сайте школы </a:t>
                      </a: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3726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Информационной компетентностью и информационными технологиями владеют  на базовом – 50 %, на достаточном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уровне – 50 %.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949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ведение электронной отчетности </a:t>
                      </a:r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Стрелка влево 6">
            <a:hlinkClick r:id="rId3" action="ppaction://hlinksldjump"/>
          </p:cNvPr>
          <p:cNvSpPr/>
          <p:nvPr/>
        </p:nvSpPr>
        <p:spPr bwMode="auto">
          <a:xfrm>
            <a:off x="642910" y="5929330"/>
            <a:ext cx="857256" cy="214314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771525"/>
          </a:xfrm>
        </p:spPr>
        <p:txBody>
          <a:bodyPr/>
          <a:lstStyle/>
          <a:p>
            <a:pPr algn="ctr"/>
            <a:r>
              <a:rPr lang="ru-RU" sz="36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Общие сведения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38" y="1076325"/>
            <a:ext cx="7786687" cy="5424488"/>
          </a:xfrm>
        </p:spPr>
        <p:txBody>
          <a:bodyPr>
            <a:noAutofit/>
          </a:bodyPr>
          <a:lstStyle/>
          <a:p>
            <a:pPr marL="720000" lvl="1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2000" u="sng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год рождения: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 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19 января 1982</a:t>
            </a:r>
          </a:p>
          <a:p>
            <a:pPr marL="720000" lvl="1">
              <a:spcBef>
                <a:spcPts val="0"/>
              </a:spcBef>
              <a:buFontTx/>
              <a:buNone/>
              <a:defRPr/>
            </a:pPr>
            <a:endParaRPr lang="ru-RU" sz="1400" dirty="0" smtClean="0">
              <a:solidFill>
                <a:schemeClr val="accent6">
                  <a:lumMod val="75000"/>
                </a:schemeClr>
              </a:solidFill>
              <a:ea typeface="+mn-ea"/>
              <a:cs typeface="+mn-cs"/>
              <a:hlinkClick r:id="rId3" action="ppaction://hlinkpres?slideindex=3&amp;slidetitle=Общие сведения"/>
            </a:endParaRPr>
          </a:p>
          <a:p>
            <a:pPr marL="720000" lvl="1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2000" u="sng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образование: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20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ea typeface="+mn-ea"/>
                <a:cs typeface="+mn-cs"/>
              </a:rPr>
              <a:t>среднее профессиональное БПК г. Буйнакск  Р Д  (2001г), высшее ДГПУ г. Махачкала  (2006 год)</a:t>
            </a:r>
            <a:endParaRPr lang="ru-RU" sz="2000" b="0" dirty="0" smtClean="0">
              <a:solidFill>
                <a:schemeClr val="accent6">
                  <a:lumMod val="75000"/>
                </a:schemeClr>
              </a:solidFill>
              <a:ea typeface="+mn-ea"/>
              <a:cs typeface="+mn-cs"/>
            </a:endParaRPr>
          </a:p>
          <a:p>
            <a:pPr marL="720000" lvl="1">
              <a:spcBef>
                <a:spcPts val="0"/>
              </a:spcBef>
              <a:buFontTx/>
              <a:buNone/>
              <a:defRPr/>
            </a:pPr>
            <a:endParaRPr lang="ru-RU" sz="1400" dirty="0" smtClean="0">
              <a:solidFill>
                <a:schemeClr val="accent6">
                  <a:lumMod val="75000"/>
                </a:schemeClr>
              </a:solidFill>
              <a:ea typeface="+mn-ea"/>
              <a:cs typeface="+mn-cs"/>
              <a:hlinkClick r:id="rId3" action="ppaction://hlinkpres?slideindex=3&amp;slidetitle=Общие сведения"/>
            </a:endParaRPr>
          </a:p>
          <a:p>
            <a:pPr marL="720000" lvl="1"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2000" u="sng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специальность по диплому: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учитель начальных  классов , учитель  русского языка  и  литературы</a:t>
            </a:r>
          </a:p>
          <a:p>
            <a:pPr marL="720000" lvl="1" algn="just">
              <a:spcBef>
                <a:spcPts val="0"/>
              </a:spcBef>
              <a:buFontTx/>
              <a:buNone/>
              <a:defRPr/>
            </a:pPr>
            <a:endParaRPr lang="ru-RU" sz="1400" dirty="0" smtClean="0">
              <a:solidFill>
                <a:schemeClr val="accent6">
                  <a:lumMod val="75000"/>
                </a:schemeClr>
              </a:solidFill>
              <a:ea typeface="+mn-ea"/>
              <a:cs typeface="+mn-cs"/>
            </a:endParaRPr>
          </a:p>
          <a:p>
            <a:pPr marL="720000" lvl="1"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2000" u="sng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педагогический стаж :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17 лет</a:t>
            </a:r>
          </a:p>
          <a:p>
            <a:pPr marL="720000" lvl="1" algn="just">
              <a:spcBef>
                <a:spcPts val="0"/>
              </a:spcBef>
              <a:buFontTx/>
              <a:buNone/>
              <a:defRPr/>
            </a:pPr>
            <a:endParaRPr lang="ru-RU" sz="1400" dirty="0" smtClean="0">
              <a:solidFill>
                <a:schemeClr val="accent6">
                  <a:lumMod val="75000"/>
                </a:schemeClr>
              </a:solidFill>
              <a:ea typeface="+mn-ea"/>
              <a:cs typeface="+mn-cs"/>
              <a:hlinkClick r:id="rId3" action="ppaction://hlinkpres?slideindex=3&amp;slidetitle=Общие сведения"/>
            </a:endParaRPr>
          </a:p>
          <a:p>
            <a:pPr lvl="1">
              <a:buFont typeface="Wingdings" pitchFamily="2" charset="2"/>
              <a:buChar char="Ø"/>
              <a:defRPr/>
            </a:pPr>
            <a:r>
              <a:rPr lang="ru-RU" sz="2000" u="sng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стаж работы в занимаемой должности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2000" dirty="0" smtClean="0">
                <a:ea typeface="+mn-ea"/>
                <a:cs typeface="+mn-cs"/>
              </a:rPr>
              <a:t>: 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10 лет</a:t>
            </a:r>
          </a:p>
          <a:p>
            <a:pPr lvl="1">
              <a:buFontTx/>
              <a:buNone/>
              <a:defRPr/>
            </a:pPr>
            <a:endParaRPr lang="ru-RU" sz="1400" dirty="0" smtClean="0">
              <a:solidFill>
                <a:schemeClr val="accent6">
                  <a:lumMod val="75000"/>
                </a:schemeClr>
              </a:solidFill>
              <a:ea typeface="+mn-ea"/>
              <a:cs typeface="+mn-cs"/>
              <a:hlinkClick r:id="rId3" action="ppaction://hlinkpres?slideindex=3&amp;slidetitle=Общие сведения"/>
            </a:endParaRPr>
          </a:p>
          <a:p>
            <a:pPr lvl="1">
              <a:buFont typeface="Wingdings" pitchFamily="2" charset="2"/>
              <a:buChar char="Ø"/>
              <a:defRPr/>
            </a:pPr>
            <a:r>
              <a:rPr lang="ru-RU" sz="2000" u="sng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информация о наградах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: грамота  РУО </a:t>
            </a:r>
          </a:p>
          <a:p>
            <a:pPr lvl="1">
              <a:buFontTx/>
              <a:buNone/>
              <a:defRPr/>
            </a:pPr>
            <a:r>
              <a:rPr lang="ru-RU" sz="2000" dirty="0" smtClean="0">
                <a:solidFill>
                  <a:schemeClr val="accent4">
                    <a:lumMod val="90000"/>
                    <a:lumOff val="10000"/>
                  </a:schemeClr>
                </a:solidFill>
                <a:cs typeface="Arial" pitchFamily="34" charset="0"/>
              </a:rPr>
              <a:t>    </a:t>
            </a:r>
            <a:r>
              <a:rPr lang="ru-RU" sz="2000" u="sng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 </a:t>
            </a:r>
            <a:endParaRPr lang="ru-RU" sz="2000" dirty="0" smtClean="0">
              <a:solidFill>
                <a:schemeClr val="accent6">
                  <a:lumMod val="75000"/>
                </a:schemeClr>
              </a:solidFill>
              <a:ea typeface="+mn-ea"/>
              <a:cs typeface="+mn-cs"/>
            </a:endParaRPr>
          </a:p>
          <a:p>
            <a:pPr lvl="1">
              <a:buFontTx/>
              <a:buNone/>
              <a:defRPr/>
            </a:pPr>
            <a:endParaRPr lang="ru-RU" sz="2000" dirty="0" smtClean="0">
              <a:solidFill>
                <a:schemeClr val="accent6">
                  <a:lumMod val="75000"/>
                </a:schemeClr>
              </a:solidFill>
              <a:ea typeface="+mn-ea"/>
              <a:cs typeface="+mn-cs"/>
              <a:hlinkClick r:id="rId3" action="ppaction://hlinkpres?slideindex=3&amp;slidetitle=Общие сведения"/>
            </a:endParaRPr>
          </a:p>
          <a:p>
            <a:pPr>
              <a:defRPr/>
            </a:pP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sp>
        <p:nvSpPr>
          <p:cNvPr id="7" name="Стрелка влево 6">
            <a:hlinkClick r:id="rId4" action="ppaction://hlinksldjump"/>
          </p:cNvPr>
          <p:cNvSpPr/>
          <p:nvPr/>
        </p:nvSpPr>
        <p:spPr bwMode="auto">
          <a:xfrm>
            <a:off x="539552" y="6021288"/>
            <a:ext cx="576064" cy="216024"/>
          </a:xfrm>
          <a:prstGeom prst="leftArrow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>
              <a:defRPr/>
            </a:pPr>
            <a:endParaRPr lang="ru-RU"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4216774" y="3244334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70 %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91480"/>
            <a:ext cx="10618788" cy="748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500063"/>
            <a:ext cx="8072438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Направления работы</a:t>
            </a:r>
            <a:endParaRPr lang="en-US" sz="36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70702" name="AutoShape 46"/>
          <p:cNvSpPr>
            <a:spLocks noChangeArrowheads="1"/>
          </p:cNvSpPr>
          <p:nvPr/>
        </p:nvSpPr>
        <p:spPr bwMode="ltGray">
          <a:xfrm rot="5400000">
            <a:off x="-2412207" y="1454929"/>
            <a:ext cx="4824413" cy="4772026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ru-RU">
              <a:latin typeface="Arial" pitchFamily="34" charset="0"/>
              <a:cs typeface="+mn-cs"/>
            </a:endParaRPr>
          </a:p>
        </p:txBody>
      </p:sp>
      <p:sp>
        <p:nvSpPr>
          <p:cNvPr id="9221" name="AutoShape 47"/>
          <p:cNvSpPr>
            <a:spLocks noChangeArrowheads="1"/>
          </p:cNvSpPr>
          <p:nvPr/>
        </p:nvSpPr>
        <p:spPr bwMode="ltGray">
          <a:xfrm rot="5400000" flipH="1">
            <a:off x="-2016918" y="1908968"/>
            <a:ext cx="4032250" cy="3929063"/>
          </a:xfrm>
          <a:custGeom>
            <a:avLst/>
            <a:gdLst>
              <a:gd name="T0" fmla="*/ 2016125 w 21600"/>
              <a:gd name="T1" fmla="*/ 0 h 21600"/>
              <a:gd name="T2" fmla="*/ 1002836 w 21600"/>
              <a:gd name="T3" fmla="*/ 1964532 h 21600"/>
              <a:gd name="T4" fmla="*/ 2016125 w 21600"/>
              <a:gd name="T5" fmla="*/ 1954345 h 21600"/>
              <a:gd name="T6" fmla="*/ 3029414 w 21600"/>
              <a:gd name="T7" fmla="*/ 196453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rgbClr val="1B9AD9">
                  <a:alpha val="35999"/>
                </a:srgbClr>
              </a:gs>
              <a:gs pos="100000">
                <a:srgbClr val="B2DDF2"/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0704" name="AutoShape 48"/>
          <p:cNvSpPr>
            <a:spLocks noChangeArrowheads="1"/>
          </p:cNvSpPr>
          <p:nvPr/>
        </p:nvSpPr>
        <p:spPr bwMode="gray">
          <a:xfrm>
            <a:off x="2571750" y="4071942"/>
            <a:ext cx="6215092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    </a:t>
            </a:r>
          </a:p>
          <a:p>
            <a:endParaRPr lang="ru-RU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  <a:hlinkClick r:id="rId3" action="ppaction://hlinkfile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Учебно-воспитательный процесс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 в 1-9 классах</a:t>
            </a:r>
            <a:endParaRPr lang="ru-RU" sz="2000" b="1" dirty="0" smtClean="0"/>
          </a:p>
          <a:p>
            <a:pPr>
              <a:buNone/>
            </a:pPr>
            <a:endParaRPr lang="ru-RU" sz="2000" dirty="0" smtClean="0">
              <a:hlinkClick r:id="rId5" action="ppaction://hlinkfile"/>
            </a:endParaRPr>
          </a:p>
          <a:p>
            <a:pPr eaLnBrk="0" hangingPunct="0">
              <a:defRPr/>
            </a:pPr>
            <a:endParaRPr lang="en-US" sz="2200" b="1" dirty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0706" name="AutoShape 50"/>
          <p:cNvSpPr>
            <a:spLocks noChangeArrowheads="1"/>
          </p:cNvSpPr>
          <p:nvPr/>
        </p:nvSpPr>
        <p:spPr bwMode="gray">
          <a:xfrm>
            <a:off x="2428860" y="2857496"/>
            <a:ext cx="5429288" cy="642942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  <a:hlinkClick r:id="rId6" action="ppaction://hlinksldjump"/>
              </a:rPr>
              <a:t>Методическая работа с учителями</a:t>
            </a:r>
          </a:p>
          <a:p>
            <a:pPr algn="ctr"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  <a:hlinkClick r:id="rId6" action="ppaction://hlinksldjump"/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200" b="1" dirty="0" smtClean="0">
                <a:solidFill>
                  <a:srgbClr val="92D050"/>
                </a:solidFill>
                <a:latin typeface="Arial" pitchFamily="34" charset="0"/>
                <a:ea typeface="+mj-ea"/>
                <a:cs typeface="Arial" pitchFamily="34" charset="0"/>
              </a:rPr>
              <a:t>предметниками</a:t>
            </a:r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ru-RU" sz="2200" b="1" dirty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  <a:hlinkClick r:id="rId7" action="ppaction://hlinksldjump"/>
            </a:endParaRPr>
          </a:p>
        </p:txBody>
      </p:sp>
      <p:grpSp>
        <p:nvGrpSpPr>
          <p:cNvPr id="9226" name="Group 60"/>
          <p:cNvGrpSpPr>
            <a:grpSpLocks/>
          </p:cNvGrpSpPr>
          <p:nvPr/>
        </p:nvGrpSpPr>
        <p:grpSpPr bwMode="auto">
          <a:xfrm rot="191200">
            <a:off x="1653337" y="2081974"/>
            <a:ext cx="381000" cy="381000"/>
            <a:chOff x="2078" y="1680"/>
            <a:chExt cx="1615" cy="1615"/>
          </a:xfrm>
        </p:grpSpPr>
        <p:sp>
          <p:nvSpPr>
            <p:cNvPr id="9258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ru-RU"/>
            </a:p>
          </p:txBody>
        </p:sp>
        <p:sp>
          <p:nvSpPr>
            <p:cNvPr id="9259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ru-RU"/>
            </a:p>
          </p:txBody>
        </p:sp>
        <p:sp>
          <p:nvSpPr>
            <p:cNvPr id="7071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r"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9261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/>
              <a:endParaRPr lang="ru-RU"/>
            </a:p>
          </p:txBody>
        </p:sp>
        <p:sp>
          <p:nvSpPr>
            <p:cNvPr id="7072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9263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r"/>
              <a:endParaRPr lang="ru-RU"/>
            </a:p>
          </p:txBody>
        </p:sp>
      </p:grpSp>
      <p:grpSp>
        <p:nvGrpSpPr>
          <p:cNvPr id="9227" name="Group 67"/>
          <p:cNvGrpSpPr>
            <a:grpSpLocks/>
          </p:cNvGrpSpPr>
          <p:nvPr/>
        </p:nvGrpSpPr>
        <p:grpSpPr bwMode="auto">
          <a:xfrm>
            <a:off x="2071670" y="4143380"/>
            <a:ext cx="381000" cy="381000"/>
            <a:chOff x="2078" y="1680"/>
            <a:chExt cx="1615" cy="1615"/>
          </a:xfrm>
        </p:grpSpPr>
        <p:sp>
          <p:nvSpPr>
            <p:cNvPr id="9252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ru-RU"/>
            </a:p>
          </p:txBody>
        </p:sp>
        <p:sp>
          <p:nvSpPr>
            <p:cNvPr id="9253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ru-RU"/>
            </a:p>
          </p:txBody>
        </p:sp>
        <p:sp>
          <p:nvSpPr>
            <p:cNvPr id="70726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r"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9255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/>
              <a:endParaRPr lang="ru-RU"/>
            </a:p>
          </p:txBody>
        </p:sp>
        <p:sp>
          <p:nvSpPr>
            <p:cNvPr id="70728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9257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r"/>
              <a:endParaRPr lang="ru-RU"/>
            </a:p>
          </p:txBody>
        </p:sp>
      </p:grpSp>
      <p:sp>
        <p:nvSpPr>
          <p:cNvPr id="55" name="AutoShape 48"/>
          <p:cNvSpPr>
            <a:spLocks noChangeArrowheads="1"/>
          </p:cNvSpPr>
          <p:nvPr/>
        </p:nvSpPr>
        <p:spPr bwMode="gray">
          <a:xfrm>
            <a:off x="2214546" y="4929198"/>
            <a:ext cx="5500726" cy="785818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571736" y="4929198"/>
            <a:ext cx="59293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  <a:hlinkClick r:id="rId7" action="ppaction://hlinksldjump"/>
              </a:rPr>
              <a:t>Формирование информационно-</a:t>
            </a:r>
          </a:p>
          <a:p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  <a:hlinkClick r:id="rId7" action="ppaction://hlinksldjump"/>
              </a:rPr>
              <a:t>образовательной среды школы  </a:t>
            </a:r>
            <a:endParaRPr lang="ru-RU" sz="2200" b="1" dirty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  <a:hlinkClick r:id="rId6" action="ppaction://hlinksldjump"/>
            </a:endParaRPr>
          </a:p>
        </p:txBody>
      </p:sp>
      <p:grpSp>
        <p:nvGrpSpPr>
          <p:cNvPr id="9231" name="Group 53"/>
          <p:cNvGrpSpPr>
            <a:grpSpLocks/>
          </p:cNvGrpSpPr>
          <p:nvPr/>
        </p:nvGrpSpPr>
        <p:grpSpPr bwMode="auto">
          <a:xfrm>
            <a:off x="1714480" y="5072074"/>
            <a:ext cx="381000" cy="381000"/>
            <a:chOff x="2078" y="1680"/>
            <a:chExt cx="1615" cy="1615"/>
          </a:xfrm>
        </p:grpSpPr>
        <p:sp>
          <p:nvSpPr>
            <p:cNvPr id="9240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ru-RU"/>
            </a:p>
          </p:txBody>
        </p:sp>
        <p:sp>
          <p:nvSpPr>
            <p:cNvPr id="9241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ru-RU"/>
            </a:p>
          </p:txBody>
        </p:sp>
        <p:sp>
          <p:nvSpPr>
            <p:cNvPr id="7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r"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9243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/>
              <a:endParaRPr lang="ru-RU"/>
            </a:p>
          </p:txBody>
        </p:sp>
        <p:sp>
          <p:nvSpPr>
            <p:cNvPr id="7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9245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FF0000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r"/>
              <a:endParaRPr lang="ru-RU"/>
            </a:p>
          </p:txBody>
        </p:sp>
      </p:grpSp>
      <p:sp>
        <p:nvSpPr>
          <p:cNvPr id="81" name="Стрелка влево 80">
            <a:hlinkClick r:id="rId8" action="ppaction://hlinksldjump"/>
          </p:cNvPr>
          <p:cNvSpPr/>
          <p:nvPr/>
        </p:nvSpPr>
        <p:spPr bwMode="auto">
          <a:xfrm>
            <a:off x="539552" y="6093296"/>
            <a:ext cx="792088" cy="216024"/>
          </a:xfrm>
          <a:prstGeom prst="left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>
              <a:defRPr/>
            </a:pPr>
            <a:endParaRPr lang="ru-RU">
              <a:latin typeface="Arial" pitchFamily="34" charset="0"/>
              <a:cs typeface="+mn-cs"/>
            </a:endParaRPr>
          </a:p>
        </p:txBody>
      </p:sp>
      <p:grpSp>
        <p:nvGrpSpPr>
          <p:cNvPr id="40" name="Group 81"/>
          <p:cNvGrpSpPr>
            <a:grpSpLocks/>
          </p:cNvGrpSpPr>
          <p:nvPr/>
        </p:nvGrpSpPr>
        <p:grpSpPr bwMode="auto">
          <a:xfrm>
            <a:off x="2071670" y="3000372"/>
            <a:ext cx="357190" cy="381000"/>
            <a:chOff x="2078" y="1680"/>
            <a:chExt cx="1615" cy="1615"/>
          </a:xfrm>
        </p:grpSpPr>
        <p:sp>
          <p:nvSpPr>
            <p:cNvPr id="41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ru-RU"/>
            </a:p>
          </p:txBody>
        </p:sp>
        <p:sp>
          <p:nvSpPr>
            <p:cNvPr id="42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ru-RU"/>
            </a:p>
          </p:txBody>
        </p:sp>
        <p:sp>
          <p:nvSpPr>
            <p:cNvPr id="43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r"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44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/>
              <a:endParaRPr lang="ru-RU"/>
            </a:p>
          </p:txBody>
        </p:sp>
        <p:sp>
          <p:nvSpPr>
            <p:cNvPr id="45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46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r"/>
              <a:endParaRPr lang="ru-RU" dirty="0"/>
            </a:p>
          </p:txBody>
        </p:sp>
      </p:grpSp>
      <p:sp>
        <p:nvSpPr>
          <p:cNvPr id="47" name="AutoShape 51"/>
          <p:cNvSpPr>
            <a:spLocks noChangeArrowheads="1"/>
          </p:cNvSpPr>
          <p:nvPr/>
        </p:nvSpPr>
        <p:spPr bwMode="gray">
          <a:xfrm>
            <a:off x="2143108" y="1857364"/>
            <a:ext cx="4786346" cy="517524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 dirty="0" err="1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  <a:hlinkClick r:id="rId7" action="ppaction://hlinksldjump"/>
              </a:rPr>
              <a:t>Внутришкольный</a:t>
            </a:r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  <a:hlinkClick r:id="rId7" action="ppaction://hlinksldjump"/>
              </a:rPr>
              <a:t> контроль</a:t>
            </a:r>
            <a:endParaRPr lang="ru-RU" sz="2200" b="1" dirty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142852"/>
            <a:ext cx="7491412" cy="71438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+mn-lt"/>
              </a:rPr>
              <a:t>Методическая </a:t>
            </a:r>
            <a:r>
              <a:rPr lang="ru-RU" sz="3600" b="1" smtClean="0">
                <a:solidFill>
                  <a:srgbClr val="C00000"/>
                </a:solidFill>
                <a:latin typeface="+mn-lt"/>
              </a:rPr>
              <a:t>тема школы </a:t>
            </a:r>
            <a:endParaRPr lang="ru-RU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1500188" y="1142984"/>
            <a:ext cx="7491412" cy="5095891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   «</a:t>
            </a:r>
            <a:r>
              <a:rPr lang="ru-RU" sz="2400" dirty="0" smtClean="0"/>
              <a:t>Развитие профессиональных компетентностей педагогов школы как фактор достижения современного качества образования в условиях реализации ФГОС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800" dirty="0" smtClean="0"/>
              <a:t> Цель: </a:t>
            </a:r>
            <a:r>
              <a:rPr lang="ru-RU" sz="2400" dirty="0" smtClean="0"/>
              <a:t>методическое сопровождение системного развития профессиональной компетентности педагогических кадров, обеспечивающей достижение нового качества образования. </a:t>
            </a:r>
          </a:p>
          <a:p>
            <a:endParaRPr lang="ru-RU" dirty="0"/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 bwMode="auto">
          <a:xfrm>
            <a:off x="642910" y="5857892"/>
            <a:ext cx="978408" cy="270318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116632"/>
            <a:ext cx="7491412" cy="576064"/>
          </a:xfrm>
        </p:spPr>
        <p:txBody>
          <a:bodyPr/>
          <a:lstStyle/>
          <a:p>
            <a:pPr marL="457200" indent="-457200" algn="ctr"/>
            <a:r>
              <a:rPr lang="ru-RU" sz="320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Внутришкольный</a:t>
            </a:r>
            <a:r>
              <a:rPr lang="ru-RU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контроль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88" y="836712"/>
            <a:ext cx="7491412" cy="5402163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Виды: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предварительный – предварительное наблюдение за учебно-воспитательным процессом;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текущий – непосредственное наблюдение за учебно-воспитательным процессом;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итоговый – изучение результатов работы школы, педагогов за четверть, полугодие, учебный год.</a:t>
            </a:r>
          </a:p>
          <a:p>
            <a:pPr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Формы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внутришкольного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контроля: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персональный;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тематический;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классно-обобщающий;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комплексный (фронтальный)</a:t>
            </a:r>
          </a:p>
          <a:p>
            <a:pPr marL="457200" indent="-457200">
              <a:buNone/>
            </a:pP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 bwMode="auto">
          <a:xfrm>
            <a:off x="7740352" y="5949280"/>
            <a:ext cx="978408" cy="14401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Рисунок 5"/>
          <p:cNvGraphicFramePr>
            <a:graphicFrameLocks noGrp="1"/>
          </p:cNvGraphicFramePr>
          <p:nvPr>
            <p:ph type="pic" idx="1"/>
          </p:nvPr>
        </p:nvGraphicFramePr>
        <p:xfrm>
          <a:off x="1643042" y="1571615"/>
          <a:ext cx="6286544" cy="3514960"/>
        </p:xfrm>
        <a:graphic>
          <a:graphicData uri="http://schemas.openxmlformats.org/drawingml/2006/table">
            <a:tbl>
              <a:tblPr/>
              <a:tblGrid>
                <a:gridCol w="1998931"/>
                <a:gridCol w="749599"/>
                <a:gridCol w="843780"/>
                <a:gridCol w="673955"/>
                <a:gridCol w="673162"/>
                <a:gridCol w="673955"/>
                <a:gridCol w="673162"/>
              </a:tblGrid>
              <a:tr h="699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Предмет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55715" marR="55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Кол-во сдававших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715" marR="55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Кол-во сдавших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715" marR="55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72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Русский  язык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15" marR="55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2015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5715" marR="55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2016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5715" marR="55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5715" marR="55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2015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5715" marR="55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2016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5715" marR="55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5715" marR="55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/>
                        </a:rPr>
                        <a:t>9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5715" marR="55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/>
                        </a:rPr>
                        <a:t>5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5715" marR="55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/>
                        </a:rPr>
                        <a:t>9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5715" marR="55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/>
                        </a:rPr>
                        <a:t>9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5715" marR="55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/>
                        </a:rPr>
                        <a:t>5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5715" marR="55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/>
                        </a:rPr>
                        <a:t>9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5715" marR="55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Математика</a:t>
                      </a:r>
                      <a:endParaRPr lang="ru-RU" sz="1400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715" marR="55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715" marR="55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715" marR="55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15" marR="55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715" marR="55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715" marR="55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15" marR="55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география</a:t>
                      </a:r>
                      <a:endParaRPr lang="ru-RU" sz="1400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715" marR="55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715" marR="55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715" marR="55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15" marR="55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715" marR="55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715" marR="55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15" marR="55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обществознание</a:t>
                      </a:r>
                      <a:endParaRPr lang="ru-RU" sz="1400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715" marR="55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715" marR="55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715" marR="55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15" marR="55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715" marR="55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715" marR="55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9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15" marR="55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457200"/>
            <a:ext cx="6934200" cy="838200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" charset="0"/>
                <a:ea typeface="+mj-ea"/>
                <a:cs typeface="Arial" charset="0"/>
              </a:rPr>
              <a:t>Государственная (итоговая) аттестация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" charset="0"/>
                <a:ea typeface="+mj-ea"/>
                <a:cs typeface="Arial" charset="0"/>
              </a:rPr>
              <a:t> 9 класс  за последние 3 года: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Arial" charset="0"/>
                <a:ea typeface="+mj-ea"/>
                <a:cs typeface="Arial" charset="0"/>
              </a:rPr>
              <a:t> </a:t>
            </a:r>
          </a:p>
          <a:p>
            <a:endParaRPr lang="ru-RU" dirty="0"/>
          </a:p>
        </p:txBody>
      </p:sp>
      <p:sp>
        <p:nvSpPr>
          <p:cNvPr id="5" name="Стрелка влево 4">
            <a:hlinkClick r:id="rId3" action="ppaction://hlinksldjump"/>
          </p:cNvPr>
          <p:cNvSpPr/>
          <p:nvPr/>
        </p:nvSpPr>
        <p:spPr bwMode="auto">
          <a:xfrm>
            <a:off x="395536" y="5733256"/>
            <a:ext cx="978408" cy="2880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581900" y="2562225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mpd="sng">
                      <a:noFill/>
                      <a:prstDash val="solid"/>
                    </a:lnL>
                    <a:lnR w="28575" cmpd="sng">
                      <a:noFill/>
                      <a:prstDash val="solid"/>
                    </a:lnR>
                    <a:lnT w="28575" cmpd="sng">
                      <a:noFill/>
                      <a:prstDash val="solid"/>
                    </a:lnT>
                    <a:lnB w="28575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porting Progress or Status">
  <a:themeElements>
    <a:clrScheme name="Тема Office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Тема Offic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Тема Office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3779</TotalTime>
  <Words>789</Words>
  <Application>Microsoft Office PowerPoint</Application>
  <PresentationFormat>Экран (4:3)</PresentationFormat>
  <Paragraphs>253</Paragraphs>
  <Slides>20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Reporting Progress or Status</vt:lpstr>
      <vt:lpstr> МКОУ « Митлиурибская  ООШ»</vt:lpstr>
      <vt:lpstr>Cодержание</vt:lpstr>
      <vt:lpstr>Общие сведения</vt:lpstr>
      <vt:lpstr>Слайд 4</vt:lpstr>
      <vt:lpstr>Слайд 5</vt:lpstr>
      <vt:lpstr>Направления работы</vt:lpstr>
      <vt:lpstr>Методическая тема школы </vt:lpstr>
      <vt:lpstr>Внутришкольный контроль</vt:lpstr>
      <vt:lpstr>Слайд 9</vt:lpstr>
      <vt:lpstr>Внутришкольный контроль</vt:lpstr>
      <vt:lpstr>Контроль за выполнением всеобуча</vt:lpstr>
      <vt:lpstr>Контроль за работой педагогических кадров</vt:lpstr>
      <vt:lpstr>Контроль за документацией</vt:lpstr>
      <vt:lpstr>учебно-воспитательный процесс в 1-9 классах. </vt:lpstr>
      <vt:lpstr>Работа  с учителями предметниками </vt:lpstr>
      <vt:lpstr>Работа  с учителями  предметниками</vt:lpstr>
      <vt:lpstr> Контроль за подготовкой к  ГИА (ОГЭ) </vt:lpstr>
      <vt:lpstr>Активизация деятельности учителя</vt:lpstr>
      <vt:lpstr> Организационно-управленческий аспект процесса формирования ИОС </vt:lpstr>
      <vt:lpstr>Организационно-управленческий аспект процесса формирования информационно-образовательной среды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Home</dc:creator>
  <cp:lastModifiedBy>UserXP</cp:lastModifiedBy>
  <cp:revision>528</cp:revision>
  <dcterms:created xsi:type="dcterms:W3CDTF">2011-09-25T06:46:24Z</dcterms:created>
  <dcterms:modified xsi:type="dcterms:W3CDTF">2018-05-30T09:18:56Z</dcterms:modified>
</cp:coreProperties>
</file>