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5697" autoAdjust="0"/>
    <p:restoredTop sz="94660"/>
  </p:normalViewPr>
  <p:slideViewPr>
    <p:cSldViewPr>
      <p:cViewPr>
        <p:scale>
          <a:sx n="50" d="100"/>
          <a:sy n="50" d="100"/>
        </p:scale>
        <p:origin x="-189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B27CE-3877-4BE3-9505-380DC1EB3E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7FFB2-A0A2-4BE2-8500-6E3925B17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C9DDD-D83F-4501-A6F1-62758C142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79DD-34AA-49E0-BE7A-FE19979C3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AFB13-2C5B-4F95-B537-845FD1AE7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24775-966A-4AD5-A396-592B36858F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A6421-7801-47A6-B6ED-80CCE80E1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8582C-0FF6-43F8-8F43-E6FEFDE157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F77CB-63C1-43AA-B74D-CC6240646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D6800-E741-44AB-9F56-A7A410E70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F671A-1C69-4F2D-B8C6-85B22A803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9289044-804E-4507-9D99-A84F40754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4213" y="3141663"/>
            <a:ext cx="7772400" cy="1470025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Мягкий знак после шипящих на конце наречий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410200"/>
            <a:ext cx="6400800" cy="960438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18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Составитель:учитель</a:t>
            </a:r>
            <a:r>
              <a:rPr lang="ru-RU" sz="18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русского языка и литературы Ибрагимова </a:t>
            </a:r>
            <a:r>
              <a:rPr lang="ru-RU" sz="18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Забида</a:t>
            </a:r>
            <a:r>
              <a:rPr lang="ru-RU" sz="18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Алиасхабовна.</a:t>
            </a:r>
            <a:endParaRPr lang="ru-RU" sz="18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18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МКОУ МООШ </a:t>
            </a:r>
          </a:p>
          <a:p>
            <a:pPr>
              <a:lnSpc>
                <a:spcPct val="80000"/>
              </a:lnSpc>
              <a:defRPr/>
            </a:pPr>
            <a:r>
              <a:rPr lang="ru-RU" sz="18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с.Митлиуриб</a:t>
            </a:r>
            <a:r>
              <a:rPr lang="ru-RU" sz="18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2018г.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Тренировочные упражнения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1470025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В каком ряду во всех словах на месте пропуска пишется Ь?</a:t>
            </a:r>
          </a:p>
          <a:p>
            <a:endParaRPr lang="ru-RU" smtClean="0">
              <a:solidFill>
                <a:srgbClr val="006666"/>
              </a:solidFill>
            </a:endParaRPr>
          </a:p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</a:rPr>
              <a:t>А) навзнич…, сплош…, настеж…</a:t>
            </a:r>
          </a:p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</a:rPr>
              <a:t>Б) невтерпеж…, стереч…, горяч…</a:t>
            </a:r>
          </a:p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</a:rPr>
              <a:t>В) кирпич…, роскош…, нет рощ…</a:t>
            </a:r>
          </a:p>
          <a:p>
            <a:endParaRPr lang="ru-RU" sz="2400" smtClean="0">
              <a:solidFill>
                <a:srgbClr val="006666"/>
              </a:solidFill>
            </a:endParaRPr>
          </a:p>
          <a:p>
            <a:endParaRPr lang="ru-RU" sz="2400" smtClean="0">
              <a:solidFill>
                <a:srgbClr val="006666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315200" y="4724400"/>
            <a:ext cx="1143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3600" b="1" kern="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А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Работа с учебником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609600"/>
          </a:xfrm>
        </p:spPr>
        <p:txBody>
          <a:bodyPr/>
          <a:lstStyle/>
          <a:p>
            <a:r>
              <a:rPr lang="ru-RU" dirty="0" smtClean="0">
                <a:solidFill>
                  <a:srgbClr val="006666"/>
                </a:solidFill>
              </a:rPr>
              <a:t>С. </a:t>
            </a:r>
            <a:r>
              <a:rPr lang="ru-RU" dirty="0" smtClean="0">
                <a:solidFill>
                  <a:srgbClr val="006666"/>
                </a:solidFill>
              </a:rPr>
              <a:t>118, </a:t>
            </a:r>
            <a:r>
              <a:rPr lang="ru-RU" dirty="0" smtClean="0">
                <a:solidFill>
                  <a:srgbClr val="006666"/>
                </a:solidFill>
              </a:rPr>
              <a:t>упражнение </a:t>
            </a:r>
            <a:r>
              <a:rPr lang="ru-RU" dirty="0" smtClean="0">
                <a:solidFill>
                  <a:srgbClr val="006666"/>
                </a:solidFill>
              </a:rPr>
              <a:t>289.</a:t>
            </a:r>
            <a:endParaRPr lang="ru-RU" dirty="0" smtClean="0">
              <a:solidFill>
                <a:srgbClr val="006666"/>
              </a:solidFill>
            </a:endParaRPr>
          </a:p>
          <a:p>
            <a:r>
              <a:rPr lang="ru-RU" dirty="0" smtClean="0">
                <a:solidFill>
                  <a:srgbClr val="006666"/>
                </a:solidFill>
              </a:rPr>
              <a:t>Выпишите из всех данных слов только наречия по изученной орфограмме.</a:t>
            </a:r>
          </a:p>
          <a:p>
            <a:pPr>
              <a:buFontTx/>
              <a:buNone/>
            </a:pPr>
            <a:endParaRPr lang="ru-RU" dirty="0" smtClean="0"/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077032">
            <a:off x="1744663" y="3605213"/>
            <a:ext cx="2070100" cy="274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29283">
            <a:off x="4724400" y="39624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ru-RU" sz="3600" smtClean="0"/>
              <a:t>Взаимопроверка</a:t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smtClean="0"/>
          </a:p>
          <a:p>
            <a:pPr>
              <a:buFontTx/>
              <a:buNone/>
            </a:pPr>
            <a:r>
              <a:rPr lang="ru-RU" smtClean="0"/>
              <a:t>Невтерпеж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971800"/>
            <a:ext cx="4191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655638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Итог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В каких случаях на конце наречий пишется мягкий знак?</a:t>
            </a:r>
          </a:p>
          <a:p>
            <a:r>
              <a:rPr lang="ru-RU" smtClean="0">
                <a:solidFill>
                  <a:srgbClr val="006666"/>
                </a:solidFill>
              </a:rPr>
              <a:t>Приведите примеры.</a:t>
            </a:r>
          </a:p>
          <a:p>
            <a:r>
              <a:rPr lang="ru-RU" smtClean="0">
                <a:solidFill>
                  <a:srgbClr val="006666"/>
                </a:solidFill>
              </a:rPr>
              <a:t>В каких случаях мягкий знак на конце наречий не ставится?</a:t>
            </a:r>
          </a:p>
          <a:p>
            <a:r>
              <a:rPr lang="ru-RU" smtClean="0">
                <a:solidFill>
                  <a:srgbClr val="006666"/>
                </a:solidFill>
              </a:rPr>
              <a:t>Приведите примеры.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4114800"/>
            <a:ext cx="1600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5052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55638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Мы знаем!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600200"/>
            <a:ext cx="7162800" cy="29718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После шипящих на конце наречий пишется Ь, </a:t>
            </a:r>
          </a:p>
          <a:p>
            <a:pPr algn="ctr">
              <a:buFontTx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кроме слов-исключений:</a:t>
            </a:r>
          </a:p>
          <a:p>
            <a:pPr algn="ctr">
              <a:buFontTx/>
              <a:buNone/>
            </a:pPr>
            <a:r>
              <a:rPr lang="ru-RU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уж, замуж, невтерпеж.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28600"/>
            <a:ext cx="213995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400800" cy="655638"/>
          </a:xfrm>
        </p:spPr>
        <p:txBody>
          <a:bodyPr/>
          <a:lstStyle/>
          <a:p>
            <a:r>
              <a:rPr lang="ru-RU" smtClean="0">
                <a:solidFill>
                  <a:srgbClr val="006666"/>
                </a:solidFill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r>
              <a:rPr lang="ru-RU" dirty="0" smtClean="0">
                <a:solidFill>
                  <a:srgbClr val="006666"/>
                </a:solidFill>
              </a:rPr>
              <a:t>С.117, п.46, </a:t>
            </a:r>
            <a:r>
              <a:rPr lang="ru-RU" dirty="0" smtClean="0">
                <a:solidFill>
                  <a:srgbClr val="006666"/>
                </a:solidFill>
              </a:rPr>
              <a:t>выучить правило.</a:t>
            </a:r>
          </a:p>
          <a:p>
            <a:r>
              <a:rPr lang="ru-RU" dirty="0" smtClean="0">
                <a:solidFill>
                  <a:srgbClr val="006666"/>
                </a:solidFill>
              </a:rPr>
              <a:t>С.120, </a:t>
            </a:r>
            <a:r>
              <a:rPr lang="ru-RU" dirty="0" smtClean="0">
                <a:solidFill>
                  <a:srgbClr val="006666"/>
                </a:solidFill>
              </a:rPr>
              <a:t>выполнить упражнение </a:t>
            </a:r>
            <a:r>
              <a:rPr lang="ru-RU" dirty="0" smtClean="0">
                <a:solidFill>
                  <a:srgbClr val="006666"/>
                </a:solidFill>
              </a:rPr>
              <a:t>295.</a:t>
            </a:r>
            <a:endParaRPr lang="ru-RU" dirty="0" smtClean="0">
              <a:solidFill>
                <a:srgbClr val="006666"/>
              </a:solidFill>
            </a:endParaRPr>
          </a:p>
          <a:p>
            <a:endParaRPr lang="ru-RU" dirty="0" smtClean="0">
              <a:solidFill>
                <a:srgbClr val="006666"/>
              </a:solidFill>
            </a:endParaRPr>
          </a:p>
          <a:p>
            <a:endParaRPr lang="ru-RU" dirty="0" smtClean="0">
              <a:solidFill>
                <a:srgbClr val="006666"/>
              </a:solidFill>
            </a:endParaRPr>
          </a:p>
          <a:p>
            <a:pPr algn="ctr">
              <a:buFontTx/>
              <a:buNone/>
            </a:pPr>
            <a:r>
              <a:rPr lang="ru-RU" dirty="0" smtClean="0">
                <a:solidFill>
                  <a:srgbClr val="006666"/>
                </a:solidFill>
              </a:rPr>
              <a:t>Спасибо за урок!</a:t>
            </a:r>
          </a:p>
          <a:p>
            <a:pPr algn="ctr">
              <a:buFontTx/>
              <a:buNone/>
            </a:pPr>
            <a:r>
              <a:rPr lang="ru-RU" dirty="0" smtClean="0">
                <a:solidFill>
                  <a:srgbClr val="006666"/>
                </a:solidFill>
              </a:rPr>
              <a:t>Успехов!</a:t>
            </a:r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8862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Корректурная проба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96975"/>
            <a:ext cx="8610600" cy="4929188"/>
          </a:xfrm>
        </p:spPr>
        <p:txBody>
          <a:bodyPr/>
          <a:lstStyle/>
          <a:p>
            <a:pPr algn="just"/>
            <a:r>
              <a:rPr lang="ru-RU" sz="4000" smtClean="0">
                <a:solidFill>
                  <a:srgbClr val="006666"/>
                </a:solidFill>
              </a:rPr>
              <a:t>Выпал мяхкий белый снежёк. Сабака ярастна лаила на прахожих.  Тяжолые ветки ребины, припорошеные снегам, сгибались до бальших пушыстых сугробоф. 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191000"/>
            <a:ext cx="21240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Проверь себя!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endParaRPr lang="ru-RU" sz="3600" smtClean="0">
              <a:solidFill>
                <a:srgbClr val="006666"/>
              </a:solidFill>
            </a:endParaRPr>
          </a:p>
          <a:p>
            <a:r>
              <a:rPr lang="ru-RU" sz="3600" smtClean="0">
                <a:solidFill>
                  <a:srgbClr val="006666"/>
                </a:solidFill>
              </a:rPr>
              <a:t>Выпал мя</a:t>
            </a:r>
            <a:r>
              <a:rPr lang="ru-RU" sz="3600" smtClean="0">
                <a:solidFill>
                  <a:srgbClr val="FF0000"/>
                </a:solidFill>
              </a:rPr>
              <a:t>г</a:t>
            </a:r>
            <a:r>
              <a:rPr lang="ru-RU" sz="3600" smtClean="0">
                <a:solidFill>
                  <a:srgbClr val="006666"/>
                </a:solidFill>
              </a:rPr>
              <a:t>кий белый снеж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к. С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бака яр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стн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 ла</a:t>
            </a:r>
            <a:r>
              <a:rPr lang="ru-RU" sz="3600" smtClean="0">
                <a:solidFill>
                  <a:srgbClr val="FF0000"/>
                </a:solidFill>
              </a:rPr>
              <a:t>я</a:t>
            </a:r>
            <a:r>
              <a:rPr lang="ru-RU" sz="3600" smtClean="0">
                <a:solidFill>
                  <a:srgbClr val="006666"/>
                </a:solidFill>
              </a:rPr>
              <a:t>ла на пр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хожих.  Тяж</a:t>
            </a:r>
            <a:r>
              <a:rPr lang="ru-RU" sz="3600" smtClean="0">
                <a:solidFill>
                  <a:srgbClr val="FF0000"/>
                </a:solidFill>
              </a:rPr>
              <a:t>ё</a:t>
            </a:r>
            <a:r>
              <a:rPr lang="ru-RU" sz="3600" smtClean="0">
                <a:solidFill>
                  <a:srgbClr val="006666"/>
                </a:solidFill>
              </a:rPr>
              <a:t>лые ветки р</a:t>
            </a:r>
            <a:r>
              <a:rPr lang="ru-RU" sz="3600" smtClean="0">
                <a:solidFill>
                  <a:srgbClr val="FF0000"/>
                </a:solidFill>
              </a:rPr>
              <a:t>я</a:t>
            </a:r>
            <a:r>
              <a:rPr lang="ru-RU" sz="3600" smtClean="0">
                <a:solidFill>
                  <a:srgbClr val="006666"/>
                </a:solidFill>
              </a:rPr>
              <a:t>бины, припорошен</a:t>
            </a:r>
            <a:r>
              <a:rPr lang="ru-RU" sz="3600" smtClean="0">
                <a:solidFill>
                  <a:srgbClr val="FF0000"/>
                </a:solidFill>
              </a:rPr>
              <a:t>н</a:t>
            </a:r>
            <a:r>
              <a:rPr lang="ru-RU" sz="3600" smtClean="0">
                <a:solidFill>
                  <a:srgbClr val="006666"/>
                </a:solidFill>
              </a:rPr>
              <a:t>ые снег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м, сгибались до б</a:t>
            </a:r>
            <a:r>
              <a:rPr lang="ru-RU" sz="3600" smtClean="0">
                <a:solidFill>
                  <a:srgbClr val="FF0000"/>
                </a:solidFill>
              </a:rPr>
              <a:t>о</a:t>
            </a:r>
            <a:r>
              <a:rPr lang="ru-RU" sz="3600" smtClean="0">
                <a:solidFill>
                  <a:srgbClr val="006666"/>
                </a:solidFill>
              </a:rPr>
              <a:t>льших пуш</a:t>
            </a:r>
            <a:r>
              <a:rPr lang="ru-RU" sz="3600" smtClean="0">
                <a:solidFill>
                  <a:srgbClr val="FF0000"/>
                </a:solidFill>
              </a:rPr>
              <a:t>и</a:t>
            </a:r>
            <a:r>
              <a:rPr lang="ru-RU" sz="3600" smtClean="0">
                <a:solidFill>
                  <a:srgbClr val="006666"/>
                </a:solidFill>
              </a:rPr>
              <a:t>стых сугробо</a:t>
            </a:r>
            <a:r>
              <a:rPr lang="ru-RU" sz="3600" smtClean="0">
                <a:solidFill>
                  <a:srgbClr val="FF0000"/>
                </a:solidFill>
              </a:rPr>
              <a:t>в</a:t>
            </a:r>
            <a:r>
              <a:rPr lang="ru-RU" sz="3600" smtClean="0">
                <a:solidFill>
                  <a:srgbClr val="006666"/>
                </a:solidFill>
              </a:rPr>
              <a:t>. </a:t>
            </a:r>
          </a:p>
          <a:p>
            <a:endParaRPr lang="ru-RU" sz="3600" smtClean="0">
              <a:solidFill>
                <a:srgbClr val="006666"/>
              </a:solidFill>
            </a:endParaRP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572000"/>
            <a:ext cx="1343025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Повторим!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r>
              <a:rPr lang="ru-RU" sz="2400" smtClean="0">
                <a:solidFill>
                  <a:srgbClr val="006666"/>
                </a:solidFill>
              </a:rPr>
              <a:t>Запишите словарные слова.</a:t>
            </a:r>
          </a:p>
          <a:p>
            <a:endParaRPr lang="ru-RU" sz="2400" smtClean="0">
              <a:solidFill>
                <a:srgbClr val="006666"/>
              </a:solidFill>
            </a:endParaRPr>
          </a:p>
          <a:p>
            <a:endParaRPr lang="ru-RU" sz="2400" smtClean="0">
              <a:solidFill>
                <a:srgbClr val="006666"/>
              </a:solidFill>
            </a:endParaRPr>
          </a:p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   (Давным)давно, бок(о)бок, мало(помалу),</a:t>
            </a:r>
          </a:p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   (до)смерти, (на)лету, (с)налету, (на)ходу, (с)разбегу,(на)миг, (в)миг, (на)скаку, (на)глазок, (под)силу, точь(в)точь.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066800"/>
            <a:ext cx="14859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Проверь друга!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229600" cy="441960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endParaRPr lang="ru-RU" smtClean="0">
              <a:solidFill>
                <a:srgbClr val="0066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   Давным-давно, бок о бок, мало-помалу,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   до смерти, на лету, с налету, на ходу, с разбегу, на миг, вмиг, на скаку, на глазок, под силу, точь-в-точь.</a:t>
            </a:r>
            <a:endParaRPr lang="ru-RU" smtClean="0">
              <a:solidFill>
                <a:srgbClr val="006666"/>
              </a:solidFill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349750"/>
            <a:ext cx="21336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50520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Повторим!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10890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rgbClr val="006666"/>
                </a:solidFill>
              </a:rPr>
              <a:t>Солнце светит по-зимнему. 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rgbClr val="006666"/>
                </a:solidFill>
              </a:rPr>
              <a:t>По зимнему небу плывут облака.</a:t>
            </a:r>
          </a:p>
          <a:p>
            <a:endParaRPr lang="ru-RU" sz="2400" smtClean="0">
              <a:solidFill>
                <a:srgbClr val="006666"/>
              </a:solidFill>
            </a:endParaRPr>
          </a:p>
          <a:p>
            <a:r>
              <a:rPr lang="ru-RU" sz="2400" smtClean="0">
                <a:solidFill>
                  <a:srgbClr val="006666"/>
                </a:solidFill>
              </a:rPr>
              <a:t>В каком предложении наречие с приставкой?</a:t>
            </a:r>
          </a:p>
          <a:p>
            <a:pPr>
              <a:buFontTx/>
              <a:buNone/>
            </a:pPr>
            <a:r>
              <a:rPr lang="ru-RU" sz="2400" smtClean="0">
                <a:solidFill>
                  <a:srgbClr val="006666"/>
                </a:solidFill>
              </a:rPr>
              <a:t>Солнце светит по-зимнему. </a:t>
            </a:r>
          </a:p>
          <a:p>
            <a:endParaRPr lang="ru-RU" sz="2400" smtClean="0">
              <a:solidFill>
                <a:srgbClr val="006666"/>
              </a:solidFill>
            </a:endParaRPr>
          </a:p>
          <a:p>
            <a:r>
              <a:rPr lang="ru-RU" sz="2400" smtClean="0">
                <a:solidFill>
                  <a:srgbClr val="006666"/>
                </a:solidFill>
              </a:rPr>
              <a:t>Какое правило мы здесь используем?</a:t>
            </a:r>
          </a:p>
          <a:p>
            <a:pPr>
              <a:buFontTx/>
              <a:buNone/>
            </a:pPr>
            <a:r>
              <a:rPr lang="ru-RU" sz="2400" smtClean="0">
                <a:solidFill>
                  <a:srgbClr val="006666"/>
                </a:solidFill>
              </a:rPr>
              <a:t>Дефис между частями слова в наречиях.</a:t>
            </a:r>
          </a:p>
          <a:p>
            <a:pPr>
              <a:buFontTx/>
              <a:buNone/>
            </a:pPr>
            <a:endParaRPr lang="ru-RU" sz="2400" smtClean="0">
              <a:solidFill>
                <a:srgbClr val="006666"/>
              </a:solidFill>
            </a:endParaRPr>
          </a:p>
          <a:p>
            <a:r>
              <a:rPr lang="ru-RU" sz="2400" smtClean="0">
                <a:solidFill>
                  <a:srgbClr val="006666"/>
                </a:solidFill>
              </a:rPr>
              <a:t>Назовите это правило.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3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ru-RU" smtClean="0"/>
              <a:t>Дефис в наречиях пишется:</a:t>
            </a:r>
            <a:br>
              <a:rPr lang="ru-RU" smtClean="0"/>
            </a:br>
            <a:endParaRPr 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sz="2400" smtClean="0"/>
          </a:p>
          <a:p>
            <a:pPr>
              <a:buFont typeface="Wingdings" pitchFamily="2" charset="2"/>
              <a:buChar char="v"/>
            </a:pPr>
            <a:r>
              <a:rPr lang="ru-RU" sz="2400" smtClean="0"/>
              <a:t>после приставок по-, в-(во-),</a:t>
            </a:r>
          </a:p>
          <a:p>
            <a:pPr>
              <a:buFont typeface="Wingdings" pitchFamily="2" charset="2"/>
              <a:buChar char="v"/>
            </a:pPr>
            <a:r>
              <a:rPr lang="ru-RU" sz="2400" smtClean="0"/>
              <a:t>если в слове есть суффиксы –ому (-ему), -ых (-их), -и.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ru-RU" sz="2400" smtClean="0"/>
          </a:p>
          <a:p>
            <a:pPr>
              <a:buFont typeface="Wingdings" pitchFamily="2" charset="2"/>
              <a:buChar char="v"/>
            </a:pPr>
            <a:r>
              <a:rPr lang="ru-RU" sz="2400" smtClean="0"/>
              <a:t>после приставки кое-;</a:t>
            </a:r>
          </a:p>
          <a:p>
            <a:pPr>
              <a:buFont typeface="Wingdings" pitchFamily="2" charset="2"/>
              <a:buChar char="v"/>
            </a:pPr>
            <a:r>
              <a:rPr lang="ru-RU" sz="2400" smtClean="0"/>
              <a:t>перед суффиксами -то, -либо, -нибудь;</a:t>
            </a:r>
          </a:p>
          <a:p>
            <a:pPr>
              <a:buFont typeface="Wingdings" pitchFamily="2" charset="2"/>
              <a:buChar char="v"/>
            </a:pPr>
            <a:r>
              <a:rPr lang="ru-RU" sz="2400" smtClean="0"/>
              <a:t>В сложных наречиях, образованных с помощью однокоренных слов или повторений. (еле-еле)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419600"/>
            <a:ext cx="32766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3806825"/>
            <a:ext cx="2220912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1133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1143000" y="990600"/>
            <a:ext cx="7696200" cy="2667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74638"/>
            <a:ext cx="480060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Внимание – новое!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90600"/>
            <a:ext cx="7620000" cy="2667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После шипящих на конце наречий пишется Ь, </a:t>
            </a:r>
          </a:p>
          <a:p>
            <a:pPr algn="ctr">
              <a:buFontTx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кроме слов-исключений:</a:t>
            </a:r>
          </a:p>
          <a:p>
            <a:pPr algn="ctr">
              <a:buFontTx/>
              <a:buNone/>
            </a:pPr>
            <a:r>
              <a:rPr lang="ru-RU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уж, замуж, невтерпеж.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4267200"/>
            <a:ext cx="556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sz="3200" b="1" kern="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Вскачь, замуж, сплошь.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633412"/>
          </a:xfrm>
        </p:spPr>
        <p:txBody>
          <a:bodyPr/>
          <a:lstStyle/>
          <a:p>
            <a:r>
              <a:rPr lang="ru-RU" sz="3200" b="1" smtClean="0">
                <a:solidFill>
                  <a:srgbClr val="006666"/>
                </a:solidFill>
              </a:rPr>
              <a:t>Тренировочные упражнения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r>
              <a:rPr lang="ru-RU" sz="2400" dirty="0" smtClean="0">
                <a:solidFill>
                  <a:srgbClr val="006666"/>
                </a:solidFill>
              </a:rPr>
              <a:t>Работа по учебнику: с. </a:t>
            </a:r>
            <a:r>
              <a:rPr lang="ru-RU" sz="2400" dirty="0" smtClean="0">
                <a:solidFill>
                  <a:srgbClr val="006666"/>
                </a:solidFill>
              </a:rPr>
              <a:t>118, </a:t>
            </a:r>
            <a:r>
              <a:rPr lang="ru-RU" sz="2400" dirty="0" smtClean="0">
                <a:solidFill>
                  <a:srgbClr val="006666"/>
                </a:solidFill>
              </a:rPr>
              <a:t>упражнение </a:t>
            </a:r>
            <a:r>
              <a:rPr lang="ru-RU" sz="2400" dirty="0" smtClean="0">
                <a:solidFill>
                  <a:srgbClr val="006666"/>
                </a:solidFill>
              </a:rPr>
              <a:t>287.</a:t>
            </a:r>
            <a:endParaRPr lang="ru-RU" sz="2400" dirty="0" smtClean="0">
              <a:solidFill>
                <a:srgbClr val="006666"/>
              </a:solidFill>
            </a:endParaRPr>
          </a:p>
          <a:p>
            <a:endParaRPr lang="ru-RU" sz="2400" dirty="0" smtClean="0">
              <a:solidFill>
                <a:srgbClr val="006666"/>
              </a:solidFill>
            </a:endParaRPr>
          </a:p>
          <a:p>
            <a:r>
              <a:rPr lang="ru-RU" sz="2400" dirty="0" smtClean="0">
                <a:solidFill>
                  <a:srgbClr val="006666"/>
                </a:solidFill>
              </a:rPr>
              <a:t>Проверим себя!</a:t>
            </a:r>
          </a:p>
          <a:p>
            <a:endParaRPr lang="ru-RU" sz="2400" dirty="0" smtClean="0">
              <a:solidFill>
                <a:srgbClr val="006666"/>
              </a:solidFill>
            </a:endParaRPr>
          </a:p>
          <a:p>
            <a:r>
              <a:rPr lang="ru-RU" sz="2400" dirty="0" smtClean="0">
                <a:solidFill>
                  <a:srgbClr val="006666"/>
                </a:solidFill>
              </a:rPr>
              <a:t>Мчатся вскачь, открывается настежь, сплошь усыпано, выйти замуж, уйти прочь, ударить наотмашь, упасть навзничь.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419600"/>
            <a:ext cx="2852738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419600"/>
            <a:ext cx="952500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Учебная">
  <a:themeElements>
    <a:clrScheme name="Учебна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Учебна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Учебна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Учебная</Template>
  <TotalTime>118</TotalTime>
  <Words>465</Words>
  <Application>Microsoft Office PowerPoint</Application>
  <PresentationFormat>Экран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Учебная</vt:lpstr>
      <vt:lpstr>Мягкий знак после шипящих на конце наречий</vt:lpstr>
      <vt:lpstr>Корректурная проба</vt:lpstr>
      <vt:lpstr>Проверь себя!</vt:lpstr>
      <vt:lpstr>Повторим!</vt:lpstr>
      <vt:lpstr>Проверь друга!</vt:lpstr>
      <vt:lpstr>Повторим!</vt:lpstr>
      <vt:lpstr>Дефис в наречиях пишется: </vt:lpstr>
      <vt:lpstr>Внимание – новое!</vt:lpstr>
      <vt:lpstr>Тренировочные упражнения</vt:lpstr>
      <vt:lpstr>Тренировочные упражнения</vt:lpstr>
      <vt:lpstr>Работа с учебником</vt:lpstr>
      <vt:lpstr>Взаимопроверка </vt:lpstr>
      <vt:lpstr>Итог урока</vt:lpstr>
      <vt:lpstr>Мы знаем!</vt:lpstr>
      <vt:lpstr>Домашнее задание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Мягкий знак после шипящих на конце наречий</dc:title>
  <dc:creator>3</dc:creator>
  <cp:lastModifiedBy>Пользователь</cp:lastModifiedBy>
  <cp:revision>20</cp:revision>
  <dcterms:created xsi:type="dcterms:W3CDTF">2010-12-08T13:03:39Z</dcterms:created>
  <dcterms:modified xsi:type="dcterms:W3CDTF">2018-02-02T10:30:00Z</dcterms:modified>
</cp:coreProperties>
</file>