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4" r:id="rId2"/>
    <p:sldId id="287" r:id="rId3"/>
    <p:sldId id="341" r:id="rId4"/>
    <p:sldId id="288" r:id="rId5"/>
    <p:sldId id="342" r:id="rId6"/>
    <p:sldId id="295" r:id="rId7"/>
    <p:sldId id="297" r:id="rId8"/>
    <p:sldId id="298" r:id="rId9"/>
    <p:sldId id="294" r:id="rId10"/>
    <p:sldId id="304" r:id="rId11"/>
    <p:sldId id="305" r:id="rId12"/>
    <p:sldId id="340" r:id="rId13"/>
    <p:sldId id="309" r:id="rId14"/>
    <p:sldId id="343" r:id="rId15"/>
    <p:sldId id="339" r:id="rId16"/>
    <p:sldId id="311" r:id="rId17"/>
    <p:sldId id="327" r:id="rId18"/>
    <p:sldId id="313" r:id="rId19"/>
    <p:sldId id="314" r:id="rId20"/>
    <p:sldId id="323" r:id="rId21"/>
    <p:sldId id="320" r:id="rId22"/>
    <p:sldId id="321" r:id="rId23"/>
    <p:sldId id="337" r:id="rId24"/>
    <p:sldId id="316" r:id="rId25"/>
    <p:sldId id="325" r:id="rId26"/>
    <p:sldId id="303" r:id="rId27"/>
    <p:sldId id="326" r:id="rId28"/>
    <p:sldId id="315" r:id="rId29"/>
    <p:sldId id="335" r:id="rId30"/>
    <p:sldId id="333" r:id="rId31"/>
    <p:sldId id="332" r:id="rId32"/>
    <p:sldId id="318" r:id="rId33"/>
    <p:sldId id="319" r:id="rId34"/>
    <p:sldId id="324" r:id="rId35"/>
    <p:sldId id="334" r:id="rId36"/>
    <p:sldId id="328" r:id="rId37"/>
    <p:sldId id="329" r:id="rId38"/>
    <p:sldId id="336" r:id="rId39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66FF66"/>
    <a:srgbClr val="000066"/>
    <a:srgbClr val="CC00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09" autoAdjust="0"/>
    <p:restoredTop sz="94664" autoAdjust="0"/>
  </p:normalViewPr>
  <p:slideViewPr>
    <p:cSldViewPr>
      <p:cViewPr varScale="1">
        <p:scale>
          <a:sx n="50" d="100"/>
          <a:sy n="50" d="100"/>
        </p:scale>
        <p:origin x="-102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4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D:\клипарты\школа\27c29d078660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85750" y="0"/>
            <a:ext cx="8429625" cy="520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D:\клипарты\школа\b756a7739ab6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214313" y="4214813"/>
            <a:ext cx="1714500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D:\клипарты\школа\Безимени-3.png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7143750" y="5214938"/>
            <a:ext cx="1571625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Helen\Desktop\схемы\шаблоны мои\русский язык\2012-02-07_165936.jpg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3071813" y="5429250"/>
            <a:ext cx="2876550" cy="125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A8C979-1CC0-4F69-BF20-95204C5446C0}" type="datetimeFigureOut">
              <a:rPr lang="ru-RU"/>
              <a:pPr>
                <a:defRPr/>
              </a:pPr>
              <a:t>01.11.2017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EBB52F-E8D2-4D26-9C18-24DABB0B7EE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220A0-62C4-42D3-91FE-5CBB9D6D059A}" type="datetimeFigureOut">
              <a:rPr lang="ru-RU"/>
              <a:pPr>
                <a:defRPr/>
              </a:pPr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4F8BF0-C604-4D72-AD6B-F8AE9845A93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B23AB-1B41-4C9C-B8E2-B22D35B0B069}" type="datetimeFigureOut">
              <a:rPr lang="ru-RU"/>
              <a:pPr>
                <a:defRPr/>
              </a:pPr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221E42-1112-4BDA-9D0E-31A3EE7A089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FE2DF0-A77E-4EA3-A7CC-FB818854BCB1}" type="datetimeFigureOut">
              <a:rPr lang="ru-RU"/>
              <a:pPr>
                <a:defRPr/>
              </a:pPr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064F81-53A4-446E-A22D-A6E06D615FE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DD52C-1DFA-4B4E-AD4F-4784C8773C88}" type="datetimeFigureOut">
              <a:rPr lang="ru-RU"/>
              <a:pPr>
                <a:defRPr/>
              </a:pPr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2E60DA-7903-4793-9E6A-33E6C510C59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3EF84-6163-4612-9A2D-4203ED0AA51B}" type="datetimeFigureOut">
              <a:rPr lang="ru-RU"/>
              <a:pPr>
                <a:defRPr/>
              </a:pPr>
              <a:t>01.11.2017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1339C6-5C4E-44B6-A2D4-526294EBA9A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DE30A-3550-4AFA-957F-5B3B1139E7E4}" type="datetimeFigureOut">
              <a:rPr lang="ru-RU"/>
              <a:pPr>
                <a:defRPr/>
              </a:pPr>
              <a:t>01.11.2017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D7B009-F03E-4C92-B1B9-2F991D96E04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19CBC-4B46-48EB-BAAF-60D6A3D870DD}" type="datetimeFigureOut">
              <a:rPr lang="ru-RU"/>
              <a:pPr>
                <a:defRPr/>
              </a:pPr>
              <a:t>01.11.2017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20FBA2-D1F5-4B92-93EA-144E5B50845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0F1D6-39F6-414B-A486-257BFDACDF40}" type="datetimeFigureOut">
              <a:rPr lang="ru-RU"/>
              <a:pPr>
                <a:defRPr/>
              </a:pPr>
              <a:t>01.11.2017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6E4AF0-BFD5-43F6-8301-83AD622B252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CB804-16BE-4264-9FC3-FDA7B4F9EF69}" type="datetimeFigureOut">
              <a:rPr lang="ru-RU"/>
              <a:pPr>
                <a:defRPr/>
              </a:pPr>
              <a:t>01.11.2017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485AA0-B85F-48BE-B439-64A5D4EE056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700D3C-8945-4A61-B0DA-570AF98D67ED}" type="datetimeFigureOut">
              <a:rPr lang="ru-RU"/>
              <a:pPr>
                <a:defRPr/>
              </a:pPr>
              <a:t>01.11.2017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8BA5D2-3DC4-4758-B345-2180B8E5B6C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4D03336-9A91-45D0-85B1-B16899DE681B}" type="datetimeFigureOut">
              <a:rPr lang="ru-RU"/>
              <a:pPr>
                <a:defRPr/>
              </a:pPr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BE728DDF-BE5B-435A-A74D-F0E7E103C47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transition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Nikich\Desktop\&#1091;&#1088;&#1086;&#1082;\&#1079;&#1074;&#1091;&#1082;&#1080;\rec0819-195228.wav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Nikich\Desktop\&#1091;&#1088;&#1086;&#1082;\&#1079;&#1074;&#1091;&#1082;&#1080;\rec0819-195416.wav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Nikich\Desktop\&#1091;&#1088;&#1086;&#1082;\&#1079;&#1074;&#1091;&#1082;&#1080;\rec0927-%2093128.wav" TargetMode="Externa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Nikich\Desktop\&#1091;&#1088;&#1086;&#1082;\&#1079;&#1074;&#1091;&#1082;&#1080;\rec0927-%2093919.wav" TargetMode="Externa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Nikich\Desktop\&#1091;&#1088;&#1086;&#1082;\&#1079;&#1074;&#1091;&#1082;&#1080;\rec0927-%2094229.wav" TargetMode="Externa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&#1052;&#1086;&#1080;%20&#1088;&#1072;&#1073;&#1086;&#1095;&#1080;&#1077;%20&#1092;&#1072;&#1081;&#1083;&#1099;\&#1084;&#1086;&#1080;%20&#1091;&#1088;&#1086;&#1082;&#1080;\&#1091;&#1088;&#1086;&#1082;%20&#1088;&#1091;&#1089;%20&#1103;&#1079;\rec0819-194832.wav" TargetMode="External"/><Relationship Id="rId4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&#1052;&#1086;&#1080;%20&#1088;&#1072;&#1073;&#1086;&#1095;&#1080;&#1077;%20&#1092;&#1072;&#1081;&#1083;&#1099;\&#1084;&#1086;&#1080;%20&#1091;&#1088;&#1086;&#1082;&#1080;\&#1091;&#1088;&#1086;&#1082;%20&#1088;&#1091;&#1089;%20&#1103;&#1079;\rec0927-100206.wav" TargetMode="External"/><Relationship Id="rId4" Type="http://schemas.openxmlformats.org/officeDocument/2006/relationships/image" Target="../media/image4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://img1.liveinternet.ru/images/attach/c/2/65/868/65868491_0_c9fb_ed3c67ad_XL.jpg" TargetMode="External"/><Relationship Id="rId3" Type="http://schemas.openxmlformats.org/officeDocument/2006/relationships/hyperlink" Target="http://www.koreanrandom.com/forum/uploads/monthly_11_2013/post-12601-0-48087200-1383957371.jpg" TargetMode="External"/><Relationship Id="rId7" Type="http://schemas.openxmlformats.org/officeDocument/2006/relationships/hyperlink" Target="http://www.bodieko.si/wp-content/uploads/2009/11/sveza-rdeca-pesa.jpg" TargetMode="External"/><Relationship Id="rId2" Type="http://schemas.openxmlformats.org/officeDocument/2006/relationships/hyperlink" Target="http://intimite.ru/images/2013-50/21756940-1007087198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.uralweb.ru/albums/fotos/f/06f/06feb264881b58868b5ac6f1742f5a0a.jpg" TargetMode="External"/><Relationship Id="rId11" Type="http://schemas.openxmlformats.org/officeDocument/2006/relationships/hyperlink" Target="http://festival.1september.ru/articles/573646/Image6799.jpg" TargetMode="External"/><Relationship Id="rId5" Type="http://schemas.openxmlformats.org/officeDocument/2006/relationships/hyperlink" Target="http://www.toyz.ru/pics/4/3/2/6/8/7/i/000300965_000305918_sizus600.jpg" TargetMode="External"/><Relationship Id="rId10" Type="http://schemas.openxmlformats.org/officeDocument/2006/relationships/hyperlink" Target="http://nevseoboi.com.ua/uploads/posts/2010-11/1291140393_fresh_strawberries_-0001-9.jpg" TargetMode="External"/><Relationship Id="rId4" Type="http://schemas.openxmlformats.org/officeDocument/2006/relationships/hyperlink" Target="http://www.newzzz.kz/images/img_184.jpg" TargetMode="External"/><Relationship Id="rId9" Type="http://schemas.openxmlformats.org/officeDocument/2006/relationships/hyperlink" Target="http://diet-log.ru/wp-content/uploads/2012/08/dinnaya_dieta.jpg" TargetMode="Externa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://rpp.nashaucheba.ru/pars_docs/refs/158/157685/img22.jpg" TargetMode="External"/><Relationship Id="rId3" Type="http://schemas.openxmlformats.org/officeDocument/2006/relationships/hyperlink" Target="http://hotel.magomir.ru/files/img/market/wares/2042.png" TargetMode="External"/><Relationship Id="rId7" Type="http://schemas.openxmlformats.org/officeDocument/2006/relationships/hyperlink" Target="http://img0.liveinternet.ru/images/attach/c/5/87/872/87872610_211338997.png" TargetMode="External"/><Relationship Id="rId2" Type="http://schemas.openxmlformats.org/officeDocument/2006/relationships/hyperlink" Target="http://img.skimaster.ru/velo_2008/rukzak/8120_050_PARK_BK_SHP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odrus.com/news/i/full1314876710.jpg" TargetMode="External"/><Relationship Id="rId5" Type="http://schemas.openxmlformats.org/officeDocument/2006/relationships/hyperlink" Target="http://cdn-frm-eu.wargaming.net/wot/ru/profile/photo-5353629.gif?_r=1357655240" TargetMode="External"/><Relationship Id="rId10" Type="http://schemas.openxmlformats.org/officeDocument/2006/relationships/hyperlink" Target="http://img-fotki.yandex.ru/get/5820/25585874.168/0_9ff3e_a803ee8a_L.jpg" TargetMode="External"/><Relationship Id="rId4" Type="http://schemas.openxmlformats.org/officeDocument/2006/relationships/hyperlink" Target="http://child-hood.ru/images/stories/1content/toys-for-children.jpeg" TargetMode="External"/><Relationship Id="rId9" Type="http://schemas.openxmlformats.org/officeDocument/2006/relationships/hyperlink" Target="http://proxy10.media.online.ua/uol/r3-ac26a5eaec/519abc9e46e8d.jpg" TargetMode="Externa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://rs.ksu.edu.sa/wp-content/uploads/2013/03/Teacher_Vectors-1.jpg" TargetMode="External"/><Relationship Id="rId3" Type="http://schemas.openxmlformats.org/officeDocument/2006/relationships/hyperlink" Target="http://ymsdc.ru/uploads/news/1.png" TargetMode="External"/><Relationship Id="rId7" Type="http://schemas.openxmlformats.org/officeDocument/2006/relationships/hyperlink" Target="http://cs11351.vkontakte.ru/u45194787/-5/x_7603785a.jpg" TargetMode="External"/><Relationship Id="rId2" Type="http://schemas.openxmlformats.org/officeDocument/2006/relationships/hyperlink" Target="http://blogwar.ru/ifls/small-image/130711-124116-3417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ap.ru/home/65/obrazov/sajty/karach/Images/plat.gif" TargetMode="External"/><Relationship Id="rId5" Type="http://schemas.openxmlformats.org/officeDocument/2006/relationships/hyperlink" Target="http://img-fotki.yandex.ru/get/5820/25585874.168/0_9ff3e_a803ee8a_L.jpg" TargetMode="External"/><Relationship Id="rId4" Type="http://schemas.openxmlformats.org/officeDocument/2006/relationships/hyperlink" Target="http://www.edu.cap.ru/home/6311/pic/school0301.png" TargetMode="External"/><Relationship Id="rId9" Type="http://schemas.openxmlformats.org/officeDocument/2006/relationships/hyperlink" Target="http://plotnikova.ucoz.ru/load/prezentacii/uchimsja_pisat_bukvy/5-1-0-256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Nikich\Desktop\&#1091;&#1088;&#1086;&#1082;\&#1079;&#1074;&#1091;&#1082;&#1080;\rec0818-111125.wav" TargetMode="Externa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Nikich\Desktop\&#1091;&#1088;&#1086;&#1082;\&#1079;&#1074;&#1091;&#1082;&#1080;\rec0819-101313.wav" TargetMode="Externa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slide" Target="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 descr="&amp;SHcy;&amp;kcy;&amp;ocy;&amp;lcy;&amp;softcy;&amp;ncy;&amp;acy;&amp;yacy; &amp;dcy;&amp;ocy;&amp;scy;&amp;kcy;&amp;acy; - &amp;Ocy;&amp;lcy;&amp;softcy;&amp;gcy;&amp;acy; &amp;Vcy;&amp;acy;&amp;scy;&amp;icy;&amp;lcy;&amp;softcy;&amp;iecy;&amp;vcy;&amp;ncy;&amp;acy; &amp;Scy;&amp;mcy;&amp;icy;&amp;rcy;&amp;ncy;&amp;ocy;&amp;vcy;&amp;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33375"/>
            <a:ext cx="91440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5"/>
          <p:cNvSpPr>
            <a:spLocks noChangeArrowheads="1"/>
          </p:cNvSpPr>
          <p:nvPr/>
        </p:nvSpPr>
        <p:spPr bwMode="auto">
          <a:xfrm>
            <a:off x="1187450" y="1125538"/>
            <a:ext cx="666750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3600" b="1" dirty="0">
                <a:solidFill>
                  <a:schemeClr val="bg1"/>
                </a:solidFill>
              </a:rPr>
              <a:t>     </a:t>
            </a:r>
            <a:r>
              <a:rPr lang="ru-RU" altLang="ru-RU" sz="3600" b="1" dirty="0">
                <a:solidFill>
                  <a:srgbClr val="FFFF00"/>
                </a:solidFill>
              </a:rPr>
              <a:t>Урок русского языка </a:t>
            </a:r>
          </a:p>
          <a:p>
            <a:pPr eaLnBrk="1" hangingPunct="1"/>
            <a:r>
              <a:rPr lang="ru-RU" altLang="ru-RU" sz="3600" b="1" dirty="0">
                <a:solidFill>
                  <a:srgbClr val="FFFF00"/>
                </a:solidFill>
              </a:rPr>
              <a:t>              в 3 классе</a:t>
            </a:r>
            <a:br>
              <a:rPr lang="ru-RU" altLang="ru-RU" sz="3600" b="1" dirty="0">
                <a:solidFill>
                  <a:srgbClr val="FFFF00"/>
                </a:solidFill>
              </a:rPr>
            </a:br>
            <a:r>
              <a:rPr lang="ru-RU" altLang="ru-RU" sz="3600" b="1" dirty="0">
                <a:solidFill>
                  <a:srgbClr val="FFFF00"/>
                </a:solidFill>
              </a:rPr>
              <a:t>« Слово и словосочетание.»</a:t>
            </a:r>
          </a:p>
          <a:p>
            <a:pPr eaLnBrk="1" hangingPunct="1"/>
            <a:r>
              <a:rPr lang="ru-RU" altLang="ru-RU" sz="3600" b="1" dirty="0">
                <a:solidFill>
                  <a:srgbClr val="FFFF00"/>
                </a:solidFill>
              </a:rPr>
              <a:t>     УМК «Школа России»</a:t>
            </a:r>
          </a:p>
        </p:txBody>
      </p:sp>
      <p:sp>
        <p:nvSpPr>
          <p:cNvPr id="117767" name="Rectangle 7"/>
          <p:cNvSpPr>
            <a:spLocks/>
          </p:cNvSpPr>
          <p:nvPr/>
        </p:nvSpPr>
        <p:spPr bwMode="auto">
          <a:xfrm>
            <a:off x="971550" y="3644900"/>
            <a:ext cx="6329363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учитель начальных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классов 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Абдулатипова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Ханика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Магомедовна.                                                                                                  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  <a:defRPr/>
            </a:pP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/>
          </p:cNvSpPr>
          <p:nvPr/>
        </p:nvSpPr>
        <p:spPr bwMode="auto">
          <a:xfrm>
            <a:off x="684213" y="260350"/>
            <a:ext cx="7632700" cy="1944688"/>
          </a:xfrm>
          <a:prstGeom prst="rect">
            <a:avLst/>
          </a:prstGeom>
          <a:solidFill>
            <a:srgbClr val="FFFF99"/>
          </a:solidFill>
          <a:ln w="76200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3600" b="1" i="1">
                <a:solidFill>
                  <a:schemeClr val="hlink"/>
                </a:solidFill>
              </a:rPr>
              <a:t/>
            </a:r>
            <a:br>
              <a:rPr lang="ru-RU" altLang="ru-RU" sz="3600" b="1" i="1">
                <a:solidFill>
                  <a:schemeClr val="hlink"/>
                </a:solidFill>
              </a:rPr>
            </a:br>
            <a:r>
              <a:rPr lang="ru-RU" altLang="ru-RU" sz="3600" b="1" i="1">
                <a:solidFill>
                  <a:srgbClr val="000066"/>
                </a:solidFill>
                <a:latin typeface="Constantia" pitchFamily="18" charset="0"/>
              </a:rPr>
              <a:t>ОРФОГРАФИЧЕСКАЯ МИНУТКА</a:t>
            </a:r>
            <a:r>
              <a:rPr lang="ru-RU" altLang="ru-RU" sz="3600" b="1" i="1">
                <a:solidFill>
                  <a:srgbClr val="000066"/>
                </a:solidFill>
              </a:rPr>
              <a:t/>
            </a:r>
            <a:br>
              <a:rPr lang="ru-RU" altLang="ru-RU" sz="3600" b="1" i="1">
                <a:solidFill>
                  <a:srgbClr val="000066"/>
                </a:solidFill>
              </a:rPr>
            </a:br>
            <a:r>
              <a:rPr lang="ru-RU" altLang="ru-RU" sz="3600" b="1" i="1">
                <a:solidFill>
                  <a:schemeClr val="hlink"/>
                </a:solidFill>
              </a:rPr>
              <a:t>Продолжите правило: </a:t>
            </a:r>
            <a:br>
              <a:rPr lang="ru-RU" altLang="ru-RU" sz="3600" b="1" i="1">
                <a:solidFill>
                  <a:schemeClr val="hlink"/>
                </a:solidFill>
              </a:rPr>
            </a:br>
            <a:r>
              <a:rPr lang="ru-RU" altLang="ru-RU" sz="3600" b="1" i="1">
                <a:solidFill>
                  <a:schemeClr val="hlink"/>
                </a:solidFill>
              </a:rPr>
              <a:t/>
            </a:r>
            <a:br>
              <a:rPr lang="ru-RU" altLang="ru-RU" sz="3600" b="1" i="1">
                <a:solidFill>
                  <a:schemeClr val="hlink"/>
                </a:solidFill>
              </a:rPr>
            </a:br>
            <a:endParaRPr lang="ru-RU" altLang="ru-RU" sz="3600" b="1" i="1">
              <a:solidFill>
                <a:schemeClr val="hlink"/>
              </a:solidFill>
            </a:endParaRPr>
          </a:p>
        </p:txBody>
      </p:sp>
      <p:sp>
        <p:nvSpPr>
          <p:cNvPr id="56325" name="Rectangle 5"/>
          <p:cNvSpPr>
            <a:spLocks/>
          </p:cNvSpPr>
          <p:nvPr/>
        </p:nvSpPr>
        <p:spPr bwMode="auto">
          <a:xfrm>
            <a:off x="179388" y="2420938"/>
            <a:ext cx="8713787" cy="3095625"/>
          </a:xfrm>
          <a:prstGeom prst="rect">
            <a:avLst/>
          </a:prstGeom>
          <a:solidFill>
            <a:srgbClr val="CCFFCC"/>
          </a:solidFill>
          <a:ln w="76200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3600" b="1" i="1"/>
              <a:t>Сочетания</a:t>
            </a:r>
            <a:r>
              <a:rPr lang="ru-RU" altLang="ru-RU" sz="3600" b="1" i="1">
                <a:solidFill>
                  <a:schemeClr val="hlink"/>
                </a:solidFill>
              </a:rPr>
              <a:t> </a:t>
            </a:r>
            <a:r>
              <a:rPr lang="ru-RU" altLang="ru-RU" sz="4000" b="1" i="1">
                <a:solidFill>
                  <a:srgbClr val="FF0000"/>
                </a:solidFill>
              </a:rPr>
              <a:t>ЧА </a:t>
            </a:r>
            <a:r>
              <a:rPr lang="ru-RU" altLang="ru-RU" sz="4000" b="1" i="1"/>
              <a:t>и</a:t>
            </a:r>
            <a:r>
              <a:rPr lang="ru-RU" altLang="ru-RU" sz="4000" b="1" i="1">
                <a:solidFill>
                  <a:schemeClr val="hlink"/>
                </a:solidFill>
              </a:rPr>
              <a:t> </a:t>
            </a:r>
            <a:r>
              <a:rPr lang="ru-RU" altLang="ru-RU" sz="4000" b="1" i="1">
                <a:solidFill>
                  <a:srgbClr val="FF0000"/>
                </a:solidFill>
              </a:rPr>
              <a:t>ЩА</a:t>
            </a:r>
            <a:r>
              <a:rPr lang="ru-RU" altLang="ru-RU" sz="4000" b="1" i="1">
                <a:solidFill>
                  <a:schemeClr val="hlink"/>
                </a:solidFill>
              </a:rPr>
              <a:t> </a:t>
            </a:r>
            <a:br>
              <a:rPr lang="ru-RU" altLang="ru-RU" sz="4000" b="1" i="1">
                <a:solidFill>
                  <a:schemeClr val="hlink"/>
                </a:solidFill>
              </a:rPr>
            </a:br>
            <a:r>
              <a:rPr lang="ru-RU" altLang="ru-RU" sz="4000" b="1" i="1"/>
              <a:t>пишем только с буквой</a:t>
            </a:r>
            <a:r>
              <a:rPr lang="ru-RU" altLang="ru-RU" sz="3600" b="1" i="1">
                <a:solidFill>
                  <a:schemeClr val="hlink"/>
                </a:solidFill>
              </a:rPr>
              <a:t> … </a:t>
            </a:r>
          </a:p>
        </p:txBody>
      </p:sp>
      <p:sp>
        <p:nvSpPr>
          <p:cNvPr id="56329" name="Rectangle 9"/>
          <p:cNvSpPr>
            <a:spLocks/>
          </p:cNvSpPr>
          <p:nvPr/>
        </p:nvSpPr>
        <p:spPr bwMode="auto">
          <a:xfrm>
            <a:off x="7451725" y="3500438"/>
            <a:ext cx="1152525" cy="1871662"/>
          </a:xfrm>
          <a:prstGeom prst="rect">
            <a:avLst/>
          </a:prstGeom>
          <a:solidFill>
            <a:srgbClr val="FFFF99"/>
          </a:solidFill>
          <a:ln w="76200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6600" b="1" i="1">
                <a:solidFill>
                  <a:srgbClr val="FF0000"/>
                </a:solidFill>
              </a:rPr>
              <a:t>А</a:t>
            </a:r>
          </a:p>
        </p:txBody>
      </p:sp>
      <p:pic>
        <p:nvPicPr>
          <p:cNvPr id="56334" name="rec0819-195228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23850" y="2603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70" decel="1000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770" decel="100000"/>
                                        <p:tgtEl>
                                          <p:spTgt spid="5632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56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56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3249" fill="hold"/>
                                        <p:tgtEl>
                                          <p:spTgt spid="563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334"/>
                </p:tgtEl>
              </p:cMediaNode>
            </p:audio>
          </p:childTnLst>
        </p:cTn>
      </p:par>
    </p:tnLst>
    <p:bldLst>
      <p:bldP spid="56325" grpId="0" animBg="1"/>
      <p:bldP spid="563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/>
          </p:cNvSpPr>
          <p:nvPr/>
        </p:nvSpPr>
        <p:spPr bwMode="auto">
          <a:xfrm>
            <a:off x="179388" y="1484313"/>
            <a:ext cx="8713787" cy="2951162"/>
          </a:xfrm>
          <a:prstGeom prst="rect">
            <a:avLst/>
          </a:prstGeom>
          <a:solidFill>
            <a:srgbClr val="CCFFCC"/>
          </a:solidFill>
          <a:ln w="76200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3600" b="1" i="1"/>
              <a:t>Сочетания</a:t>
            </a:r>
            <a:r>
              <a:rPr lang="ru-RU" altLang="ru-RU" sz="3600" b="1" i="1">
                <a:solidFill>
                  <a:schemeClr val="hlink"/>
                </a:solidFill>
              </a:rPr>
              <a:t> </a:t>
            </a:r>
            <a:r>
              <a:rPr lang="ru-RU" altLang="ru-RU" sz="4000" b="1" i="1">
                <a:solidFill>
                  <a:srgbClr val="FF0000"/>
                </a:solidFill>
              </a:rPr>
              <a:t>ЧУ </a:t>
            </a:r>
            <a:r>
              <a:rPr lang="ru-RU" altLang="ru-RU" sz="4000" b="1" i="1"/>
              <a:t>и</a:t>
            </a:r>
            <a:r>
              <a:rPr lang="ru-RU" altLang="ru-RU" sz="4000" b="1" i="1">
                <a:solidFill>
                  <a:schemeClr val="hlink"/>
                </a:solidFill>
              </a:rPr>
              <a:t> </a:t>
            </a:r>
            <a:r>
              <a:rPr lang="ru-RU" altLang="ru-RU" sz="4000" b="1" i="1">
                <a:solidFill>
                  <a:srgbClr val="FF0000"/>
                </a:solidFill>
              </a:rPr>
              <a:t>ЩУ</a:t>
            </a:r>
            <a:r>
              <a:rPr lang="ru-RU" altLang="ru-RU" sz="4000" b="1" i="1">
                <a:solidFill>
                  <a:schemeClr val="hlink"/>
                </a:solidFill>
              </a:rPr>
              <a:t> </a:t>
            </a:r>
            <a:br>
              <a:rPr lang="ru-RU" altLang="ru-RU" sz="4000" b="1" i="1">
                <a:solidFill>
                  <a:schemeClr val="hlink"/>
                </a:solidFill>
              </a:rPr>
            </a:br>
            <a:r>
              <a:rPr lang="ru-RU" altLang="ru-RU" sz="4000" b="1" i="1"/>
              <a:t>пишем только с буквой</a:t>
            </a:r>
            <a:r>
              <a:rPr lang="ru-RU" altLang="ru-RU" sz="3600" b="1" i="1">
                <a:solidFill>
                  <a:schemeClr val="hlink"/>
                </a:solidFill>
              </a:rPr>
              <a:t> … </a:t>
            </a:r>
          </a:p>
        </p:txBody>
      </p:sp>
      <p:sp>
        <p:nvSpPr>
          <p:cNvPr id="57349" name="Rectangle 5"/>
          <p:cNvSpPr>
            <a:spLocks/>
          </p:cNvSpPr>
          <p:nvPr/>
        </p:nvSpPr>
        <p:spPr bwMode="auto">
          <a:xfrm>
            <a:off x="7524750" y="2133600"/>
            <a:ext cx="1152525" cy="1871663"/>
          </a:xfrm>
          <a:prstGeom prst="rect">
            <a:avLst/>
          </a:prstGeom>
          <a:solidFill>
            <a:srgbClr val="FFFF99"/>
          </a:solidFill>
          <a:ln w="76200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6600" b="1" i="1">
                <a:solidFill>
                  <a:srgbClr val="FF0000"/>
                </a:solidFill>
              </a:rPr>
              <a:t>У</a:t>
            </a:r>
          </a:p>
        </p:txBody>
      </p:sp>
      <p:pic>
        <p:nvPicPr>
          <p:cNvPr id="57353" name="rec0819-195416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8313" y="2603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734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874" fill="hold"/>
                                        <p:tgtEl>
                                          <p:spTgt spid="573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7353"/>
                </p:tgtEl>
              </p:cMediaNode>
            </p:audio>
          </p:childTnLst>
        </p:cTn>
      </p:par>
    </p:tnLst>
    <p:bldLst>
      <p:bldP spid="5734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/>
          </p:cNvSpPr>
          <p:nvPr>
            <p:ph type="title"/>
          </p:nvPr>
        </p:nvSpPr>
        <p:spPr>
          <a:xfrm>
            <a:off x="179388" y="404813"/>
            <a:ext cx="8964612" cy="1143000"/>
          </a:xfrm>
          <a:solidFill>
            <a:srgbClr val="FFFF99"/>
          </a:solidFill>
          <a:ln w="76200">
            <a:solidFill>
              <a:srgbClr val="FFFF00"/>
            </a:solidFill>
          </a:ln>
        </p:spPr>
        <p:txBody>
          <a:bodyPr/>
          <a:lstStyle/>
          <a:p>
            <a:r>
              <a:rPr lang="ru-RU" altLang="ru-RU" sz="4800" b="1" smtClean="0">
                <a:solidFill>
                  <a:srgbClr val="000066"/>
                </a:solidFill>
              </a:rPr>
              <a:t>Работа со словом из словаря.</a:t>
            </a:r>
          </a:p>
        </p:txBody>
      </p:sp>
      <p:pic>
        <p:nvPicPr>
          <p:cNvPr id="14339" name="Picture 5" descr="&amp;Scy;&amp;iecy;&amp;rcy;&amp;iecy;&amp;bcy;&amp;rcy;&amp;yacy;&amp;ncy;&amp;ycy;&amp;jcy; &amp;rcy;&amp;ocy;&amp;dcy;&amp;ncy;&amp;icy;&amp;chcy;&amp;ocy;&amp;kcy;. &amp;Scy;&amp;tcy;&amp;rcy;&amp;acy;&amp;ncy;&amp;icy;&amp;chcy;&amp;kcy;&amp;acy; &amp;mcy;&amp;iecy;&amp;tcy;&amp;ocy;&amp;dcy;&amp;icy;&amp;scy;&amp;tcy;&amp;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24525" y="2852738"/>
            <a:ext cx="2087563" cy="281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9" descr="&amp;Ucy;&amp;chcy;&amp;icy;&amp;tcy;&amp;iecy;&amp;lcy;&amp;softcy; (&amp;vcy;&amp;iecy;&amp;kcy;&amp;tcy;&amp;ocy;&amp;rcy;&amp;ncy;&amp;ycy;&amp;jcy; &amp;kcy;&amp;lcy;&amp;icy;&amp;pcy;&amp;acy;&amp;rcy;&amp;tcy;). &amp;Ocy;&amp;bcy;&amp;scy;&amp;ucy;&amp;zhcy;&amp;dcy;&amp;iecy;&amp;ncy;&amp;icy;&amp;iecy; &amp;ncy;&amp;acy; LiveInternet - &amp;Rcy;&amp;ocy;&amp;scy;&amp;scy;&amp;icy;&amp;jcy;&amp;scy;&amp;kcy;&amp;icy;&amp;jcy; &amp;Scy;&amp;iecy;&amp;rcy;&amp;vcy;&amp;icy;&amp;scy; &amp;Ocy;&amp;ncy;&amp;lcy;&amp;acy;&amp;jcy;&amp;ncy;-&amp;Dcy;&amp;ncy;&amp;iecy;&amp;vcy;&amp;ncy;&amp;icy;&amp;kcy;&amp;ocy;&amp;v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916113"/>
            <a:ext cx="3978275" cy="410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8313" y="476250"/>
            <a:ext cx="5903912" cy="18256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800" b="1">
                <a:solidFill>
                  <a:srgbClr val="000000"/>
                </a:solidFill>
                <a:cs typeface="Arial" charset="0"/>
              </a:rPr>
              <a:t>Крыльев нет у этой птицы,</a:t>
            </a:r>
            <a:br>
              <a:rPr lang="ru-RU" sz="2800" b="1">
                <a:solidFill>
                  <a:srgbClr val="000000"/>
                </a:solidFill>
                <a:cs typeface="Arial" charset="0"/>
              </a:rPr>
            </a:br>
            <a:r>
              <a:rPr lang="ru-RU" sz="2800" b="1">
                <a:solidFill>
                  <a:srgbClr val="000000"/>
                </a:solidFill>
                <a:cs typeface="Arial" charset="0"/>
              </a:rPr>
              <a:t>Но нельзя не подивиться:</a:t>
            </a:r>
            <a:br>
              <a:rPr lang="ru-RU" sz="2800" b="1">
                <a:solidFill>
                  <a:srgbClr val="000000"/>
                </a:solidFill>
                <a:cs typeface="Arial" charset="0"/>
              </a:rPr>
            </a:br>
            <a:r>
              <a:rPr lang="ru-RU" sz="2800" b="1">
                <a:solidFill>
                  <a:srgbClr val="000000"/>
                </a:solidFill>
                <a:cs typeface="Arial" charset="0"/>
              </a:rPr>
              <a:t>Лишь распустит птица хвост –</a:t>
            </a:r>
            <a:br>
              <a:rPr lang="ru-RU" sz="2800" b="1">
                <a:solidFill>
                  <a:srgbClr val="000000"/>
                </a:solidFill>
                <a:cs typeface="Arial" charset="0"/>
              </a:rPr>
            </a:br>
            <a:r>
              <a:rPr lang="ru-RU" sz="2800" b="1">
                <a:solidFill>
                  <a:srgbClr val="000000"/>
                </a:solidFill>
                <a:cs typeface="Arial" charset="0"/>
              </a:rPr>
              <a:t>И поднимется до звезд.</a:t>
            </a:r>
          </a:p>
        </p:txBody>
      </p:sp>
      <p:pic>
        <p:nvPicPr>
          <p:cNvPr id="59406" name="Picture 14" descr="&amp;Vcy;&amp;scy;&amp;iecy; &amp;ZHcy;&amp;iecy;&amp;ncy;&amp;scy;&amp;kcy;&amp;icy;&amp;jcy; &amp;scy;&amp;acy;&amp;jcy;&amp;tcy; &amp;Zcy;&amp;acy;&amp;pcy;&amp;ocy;&amp;rcy;&amp;ocy;&amp;zhcy;&amp;softcy;&amp;yacy; WOMA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59450" y="2636838"/>
            <a:ext cx="3384550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407" name="Rectangle 15"/>
          <p:cNvSpPr>
            <a:spLocks/>
          </p:cNvSpPr>
          <p:nvPr/>
        </p:nvSpPr>
        <p:spPr bwMode="auto">
          <a:xfrm>
            <a:off x="539750" y="3068638"/>
            <a:ext cx="5122863" cy="1143000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7200" b="1" i="1">
                <a:solidFill>
                  <a:srgbClr val="000066"/>
                </a:solidFill>
                <a:latin typeface="Calibri" pitchFamily="34" charset="0"/>
              </a:rPr>
              <a:t>р</a:t>
            </a:r>
            <a:r>
              <a:rPr lang="ru-RU" altLang="ru-RU" sz="7200" b="1" i="1">
                <a:solidFill>
                  <a:srgbClr val="66FF66"/>
                </a:solidFill>
                <a:latin typeface="Calibri" pitchFamily="34" charset="0"/>
              </a:rPr>
              <a:t>а</a:t>
            </a:r>
            <a:r>
              <a:rPr lang="ru-RU" altLang="ru-RU" sz="7200" b="1" i="1">
                <a:solidFill>
                  <a:srgbClr val="000066"/>
                </a:solidFill>
                <a:latin typeface="Calibri" pitchFamily="34" charset="0"/>
              </a:rPr>
              <a:t>кета</a:t>
            </a:r>
          </a:p>
        </p:txBody>
      </p:sp>
      <p:sp>
        <p:nvSpPr>
          <p:cNvPr id="4" name="Минус 3"/>
          <p:cNvSpPr/>
          <p:nvPr/>
        </p:nvSpPr>
        <p:spPr>
          <a:xfrm rot="18450109">
            <a:off x="2987675" y="2781301"/>
            <a:ext cx="1152525" cy="431800"/>
          </a:xfrm>
          <a:prstGeom prst="mathMinus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pic>
        <p:nvPicPr>
          <p:cNvPr id="59409" name="rec0927- 93128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50825" y="1889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99" fill="hold"/>
                                        <p:tgtEl>
                                          <p:spTgt spid="5940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9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9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9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9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409"/>
                </p:tgtEl>
              </p:cMediaNode>
            </p:audio>
          </p:childTnLst>
        </p:cTn>
      </p:par>
    </p:tnLst>
    <p:bldLst>
      <p:bldP spid="5940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altLang="ru-RU" sz="2800" i="1" smtClean="0">
                <a:solidFill>
                  <a:srgbClr val="000066"/>
                </a:solidFill>
              </a:rPr>
              <a:t>1. Летательный аппарат с реактивным двигателем.</a:t>
            </a:r>
          </a:p>
          <a:p>
            <a:pPr>
              <a:buFont typeface="Arial" charset="0"/>
              <a:buNone/>
            </a:pPr>
            <a:r>
              <a:rPr lang="ru-RU" altLang="ru-RU" sz="2800" i="1" smtClean="0">
                <a:solidFill>
                  <a:srgbClr val="000066"/>
                </a:solidFill>
              </a:rPr>
              <a:t>2. Применяемый для фейерверков и сигнализации снаряд, состоящий из гильзы, начиненной пороховым составом, который после выстрела ярко светится при полете в воздухе. </a:t>
            </a:r>
          </a:p>
          <a:p>
            <a:pPr>
              <a:buFont typeface="Arial" charset="0"/>
              <a:buNone/>
            </a:pPr>
            <a:r>
              <a:rPr lang="ru-RU" altLang="ru-RU" sz="2800" i="1" smtClean="0">
                <a:solidFill>
                  <a:srgbClr val="000066"/>
                </a:solidFill>
              </a:rPr>
              <a:t>3. Боевой реактивный снаряд. </a:t>
            </a:r>
          </a:p>
          <a:p>
            <a:pPr>
              <a:buFont typeface="Arial" charset="0"/>
              <a:buNone/>
            </a:pPr>
            <a:r>
              <a:rPr lang="ru-RU" altLang="ru-RU" sz="2800" i="1" smtClean="0">
                <a:solidFill>
                  <a:srgbClr val="000066"/>
                </a:solidFill>
              </a:rPr>
              <a:t>4. Небольшое пассажирское быстроходное </a:t>
            </a:r>
          </a:p>
          <a:p>
            <a:pPr>
              <a:buFont typeface="Arial" charset="0"/>
              <a:buNone/>
            </a:pPr>
            <a:r>
              <a:rPr lang="ru-RU" altLang="ru-RU" sz="2800" i="1" smtClean="0">
                <a:solidFill>
                  <a:srgbClr val="000066"/>
                </a:solidFill>
              </a:rPr>
              <a:t>    судно на подводных крыльях.</a:t>
            </a:r>
          </a:p>
        </p:txBody>
      </p:sp>
      <p:pic>
        <p:nvPicPr>
          <p:cNvPr id="16387" name="Picture 4" descr="http://demiart.ru/forum/uploads4/post-927097-125820233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92950" y="260350"/>
            <a:ext cx="1706563" cy="170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Rectangle 6"/>
          <p:cNvSpPr>
            <a:spLocks/>
          </p:cNvSpPr>
          <p:nvPr/>
        </p:nvSpPr>
        <p:spPr bwMode="auto">
          <a:xfrm>
            <a:off x="1547813" y="188913"/>
            <a:ext cx="5122862" cy="1143000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7200" b="1" i="1">
                <a:solidFill>
                  <a:srgbClr val="000066"/>
                </a:solidFill>
                <a:latin typeface="Calibri" pitchFamily="34" charset="0"/>
              </a:rPr>
              <a:t>р</a:t>
            </a:r>
            <a:r>
              <a:rPr lang="ru-RU" altLang="ru-RU" sz="7200" b="1" i="1">
                <a:solidFill>
                  <a:srgbClr val="66FF66"/>
                </a:solidFill>
                <a:latin typeface="Calibri" pitchFamily="34" charset="0"/>
              </a:rPr>
              <a:t>а</a:t>
            </a:r>
            <a:r>
              <a:rPr lang="ru-RU" altLang="ru-RU" sz="7200" b="1" i="1">
                <a:solidFill>
                  <a:srgbClr val="000066"/>
                </a:solidFill>
                <a:latin typeface="Calibri" pitchFamily="34" charset="0"/>
              </a:rPr>
              <a:t>кета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/>
          </p:cNvSpPr>
          <p:nvPr>
            <p:ph type="title"/>
          </p:nvPr>
        </p:nvSpPr>
        <p:spPr>
          <a:xfrm>
            <a:off x="2051050" y="620713"/>
            <a:ext cx="5122863" cy="1143000"/>
          </a:xfrm>
          <a:solidFill>
            <a:srgbClr val="FFFF99"/>
          </a:solidFill>
          <a:ln w="76200">
            <a:solidFill>
              <a:srgbClr val="FFFF00"/>
            </a:solidFill>
          </a:ln>
        </p:spPr>
        <p:txBody>
          <a:bodyPr/>
          <a:lstStyle/>
          <a:p>
            <a:r>
              <a:rPr lang="ru-RU" altLang="ru-RU" sz="5400" b="1" smtClean="0">
                <a:solidFill>
                  <a:srgbClr val="000066"/>
                </a:solidFill>
              </a:rPr>
              <a:t>Повторение.</a:t>
            </a:r>
          </a:p>
        </p:txBody>
      </p:sp>
      <p:pic>
        <p:nvPicPr>
          <p:cNvPr id="17411" name="Picture 5" descr="plat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2492375"/>
            <a:ext cx="6115050" cy="367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850" y="1773238"/>
            <a:ext cx="8561388" cy="13366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4000" b="1">
                <a:solidFill>
                  <a:srgbClr val="000000"/>
                </a:solidFill>
                <a:cs typeface="Arial" charset="0"/>
              </a:rPr>
              <a:t>Космическая ракета неслась всё </a:t>
            </a:r>
          </a:p>
          <a:p>
            <a:pPr eaLnBrk="1" hangingPunct="1">
              <a:defRPr/>
            </a:pPr>
            <a:r>
              <a:rPr lang="ru-RU" sz="4000" b="1">
                <a:solidFill>
                  <a:srgbClr val="000000"/>
                </a:solidFill>
                <a:cs typeface="Arial" charset="0"/>
              </a:rPr>
              <a:t>дальше от Земли.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9750" y="476250"/>
            <a:ext cx="7704138" cy="8477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b="1">
                <a:solidFill>
                  <a:srgbClr val="000000"/>
                </a:solidFill>
                <a:cs typeface="Arial" charset="0"/>
              </a:rPr>
              <a:t>Найдите  грамматическую основу. Выпишите пары слов.</a:t>
            </a:r>
          </a:p>
        </p:txBody>
      </p:sp>
      <p:pic>
        <p:nvPicPr>
          <p:cNvPr id="18436" name="Picture 9" descr="&amp;Dcy;&amp;iecy;&amp;tcy;&amp;yacy;&amp;mcy; &amp;ocy; &amp;kcy;&amp;ocy;&amp;scy;&amp;mcy;&amp;ocy;&amp;ncy;&amp;acy;&amp;vcy;&amp;tcy;&amp;acy;&amp;khcy; &amp;icy; &amp;kcy;&amp;ocy;&amp;scy;&amp;mcy;&amp;ocy;&amp;scy;&amp;ie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0063" y="3213100"/>
            <a:ext cx="2733675" cy="36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50" name="rec0927- 93919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79388" y="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50" fill="hold"/>
                                        <p:tgtEl>
                                          <p:spTgt spid="614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45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smtClean="0"/>
              <a:t>Когда мы употребляем слово </a:t>
            </a:r>
            <a:r>
              <a:rPr lang="ru-RU" altLang="ru-RU" sz="4000" b="1" i="1" smtClean="0">
                <a:solidFill>
                  <a:srgbClr val="FF0000"/>
                </a:solidFill>
              </a:rPr>
              <a:t>одеть</a:t>
            </a:r>
            <a:r>
              <a:rPr lang="ru-RU" altLang="ru-RU" sz="4000" smtClean="0"/>
              <a:t>, а когда </a:t>
            </a:r>
            <a:r>
              <a:rPr lang="ru-RU" altLang="ru-RU" sz="4000" b="1" i="1" smtClean="0">
                <a:solidFill>
                  <a:srgbClr val="FF0000"/>
                </a:solidFill>
              </a:rPr>
              <a:t>надеть?</a:t>
            </a:r>
          </a:p>
        </p:txBody>
      </p:sp>
      <p:sp>
        <p:nvSpPr>
          <p:cNvPr id="19459" name="Rectangle 3"/>
          <p:cNvSpPr>
            <a:spLocks noGrp="1"/>
          </p:cNvSpPr>
          <p:nvPr>
            <p:ph type="body" idx="1"/>
          </p:nvPr>
        </p:nvSpPr>
        <p:spPr>
          <a:xfrm>
            <a:off x="1547813" y="2997200"/>
            <a:ext cx="5543550" cy="820738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4400" b="1" i="1" smtClean="0">
                <a:solidFill>
                  <a:srgbClr val="FF0000"/>
                </a:solidFill>
                <a:latin typeface="Arial" charset="0"/>
              </a:rPr>
              <a:t>одеть  и надеть</a:t>
            </a:r>
            <a:endParaRPr lang="ru-RU" altLang="ru-RU" sz="4400" b="1" smtClean="0">
              <a:solidFill>
                <a:srgbClr val="000000"/>
              </a:solidFill>
              <a:latin typeface="Arial" charset="0"/>
            </a:endParaRPr>
          </a:p>
          <a:p>
            <a:endParaRPr lang="ru-RU" altLang="ru-RU" sz="440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750" y="476250"/>
            <a:ext cx="4244975" cy="59705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2800" b="1" i="1" dirty="0">
                <a:solidFill>
                  <a:srgbClr val="FF0000"/>
                </a:solidFill>
              </a:rPr>
              <a:t>       Одеть  и надеть</a:t>
            </a:r>
            <a:endParaRPr lang="ru-RU" sz="2400" b="1" dirty="0"/>
          </a:p>
          <a:p>
            <a:pPr eaLnBrk="1" hangingPunct="1">
              <a:defRPr/>
            </a:pPr>
            <a:r>
              <a:rPr lang="ru-RU" sz="2400" b="1" dirty="0"/>
              <a:t>Два этих слова</a:t>
            </a:r>
          </a:p>
          <a:p>
            <a:pPr eaLnBrk="1" hangingPunct="1">
              <a:defRPr/>
            </a:pPr>
            <a:r>
              <a:rPr lang="ru-RU" sz="2400" b="1" dirty="0"/>
              <a:t>Мы часто путаем</a:t>
            </a:r>
          </a:p>
          <a:p>
            <a:pPr eaLnBrk="1" hangingPunct="1">
              <a:defRPr/>
            </a:pPr>
            <a:r>
              <a:rPr lang="ru-RU" sz="2400" b="1" dirty="0"/>
              <a:t>Так бестолково!</a:t>
            </a:r>
          </a:p>
          <a:p>
            <a:pPr eaLnBrk="1" hangingPunct="1">
              <a:defRPr/>
            </a:pPr>
            <a:r>
              <a:rPr lang="ru-RU" sz="2400" b="1" dirty="0"/>
              <a:t>Морозный выдался рассвет,</a:t>
            </a:r>
          </a:p>
          <a:p>
            <a:pPr eaLnBrk="1" hangingPunct="1">
              <a:defRPr/>
            </a:pPr>
            <a:r>
              <a:rPr lang="ru-RU" sz="2400" b="1" dirty="0"/>
              <a:t>Оделся в шубу старый дед.</a:t>
            </a:r>
          </a:p>
          <a:p>
            <a:pPr eaLnBrk="1" hangingPunct="1">
              <a:defRPr/>
            </a:pPr>
            <a:r>
              <a:rPr lang="ru-RU" sz="2400" b="1" dirty="0"/>
              <a:t>Выходит так, что дед одет,</a:t>
            </a:r>
          </a:p>
          <a:p>
            <a:pPr eaLnBrk="1" hangingPunct="1">
              <a:defRPr/>
            </a:pPr>
            <a:r>
              <a:rPr lang="ru-RU" sz="2400" b="1" dirty="0"/>
              <a:t>А шуба , стало быть, надета.</a:t>
            </a:r>
          </a:p>
          <a:p>
            <a:pPr eaLnBrk="1" hangingPunct="1">
              <a:defRPr/>
            </a:pPr>
            <a:r>
              <a:rPr lang="ru-RU" sz="2400" b="1" dirty="0"/>
              <a:t>Одеть, надеть …</a:t>
            </a:r>
          </a:p>
          <a:p>
            <a:pPr eaLnBrk="1" hangingPunct="1">
              <a:defRPr/>
            </a:pPr>
            <a:r>
              <a:rPr lang="ru-RU" sz="2400" b="1" dirty="0"/>
              <a:t>Давай глядеть.</a:t>
            </a:r>
          </a:p>
          <a:p>
            <a:pPr eaLnBrk="1" hangingPunct="1">
              <a:defRPr/>
            </a:pPr>
            <a:r>
              <a:rPr lang="ru-RU" sz="2400" b="1" dirty="0"/>
              <a:t>Кого одеть и что надеть?</a:t>
            </a:r>
          </a:p>
          <a:p>
            <a:pPr eaLnBrk="1" hangingPunct="1">
              <a:defRPr/>
            </a:pPr>
            <a:r>
              <a:rPr lang="ru-RU" sz="2400" b="1" dirty="0"/>
              <a:t>Я полагаю, что на деда</a:t>
            </a:r>
          </a:p>
          <a:p>
            <a:pPr eaLnBrk="1" hangingPunct="1">
              <a:defRPr/>
            </a:pPr>
            <a:r>
              <a:rPr lang="ru-RU" sz="2400" b="1" dirty="0"/>
              <a:t>Три шубы может быть надето,</a:t>
            </a:r>
          </a:p>
          <a:p>
            <a:pPr eaLnBrk="1" hangingPunct="1">
              <a:defRPr/>
            </a:pPr>
            <a:r>
              <a:rPr lang="ru-RU" sz="2400" b="1" dirty="0"/>
              <a:t>Но я не думаю, что дед</a:t>
            </a:r>
          </a:p>
          <a:p>
            <a:pPr eaLnBrk="1" hangingPunct="1">
              <a:defRPr/>
            </a:pPr>
            <a:r>
              <a:rPr lang="ru-RU" sz="2400" b="1" dirty="0"/>
              <a:t>На шубу может быть надет!</a:t>
            </a:r>
          </a:p>
          <a:p>
            <a:pPr eaLnBrk="1" hangingPunct="1">
              <a:defRPr/>
            </a:pPr>
            <a:endParaRPr lang="ru-RU" dirty="0"/>
          </a:p>
        </p:txBody>
      </p:sp>
      <p:pic>
        <p:nvPicPr>
          <p:cNvPr id="20483" name="Picture 9" descr="&amp;Dcy;&amp;iecy;&amp;dcy; &amp;mcy;&amp;ocy;&amp;rcy;&amp;ocy;&amp;zcy; &amp;vcy; &amp;bcy;&amp;iecy;&amp;lcy;&amp;ocy;&amp;jcy; &amp;shcy;&amp;ucy;&amp;bcy;&amp;iecy; &amp;scy; &amp;mcy;&amp;iecy;&amp;shcy;&amp;kcy;&amp;ocy;&amp;m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56200" y="908050"/>
            <a:ext cx="3987800" cy="398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70" name="rec0927- 94229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50825" y="2603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373" fill="hold"/>
                                        <p:tgtEl>
                                          <p:spTgt spid="665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570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288" y="549275"/>
            <a:ext cx="3467100" cy="50165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4000" dirty="0"/>
              <a:t>   </a:t>
            </a:r>
            <a:r>
              <a:rPr lang="ru-RU" sz="4000" b="1" i="1" dirty="0">
                <a:solidFill>
                  <a:srgbClr val="FF0000"/>
                </a:solidFill>
              </a:rPr>
              <a:t>НАДЕТЬ</a:t>
            </a:r>
          </a:p>
          <a:p>
            <a:pPr eaLnBrk="1" hangingPunct="1">
              <a:defRPr/>
            </a:pPr>
            <a:r>
              <a:rPr lang="ru-RU" sz="4000" b="1" dirty="0"/>
              <a:t> </a:t>
            </a:r>
            <a:r>
              <a:rPr lang="ru-RU" sz="4000" b="1" dirty="0">
                <a:solidFill>
                  <a:srgbClr val="00B050"/>
                </a:solidFill>
              </a:rPr>
              <a:t>(ЧТО-НИБУДЬ)</a:t>
            </a:r>
          </a:p>
          <a:p>
            <a:pPr eaLnBrk="1" hangingPunct="1">
              <a:defRPr/>
            </a:pPr>
            <a:r>
              <a:rPr lang="ru-RU" sz="4000" b="1" dirty="0"/>
              <a:t> форму</a:t>
            </a:r>
          </a:p>
          <a:p>
            <a:pPr eaLnBrk="1" hangingPunct="1">
              <a:defRPr/>
            </a:pPr>
            <a:r>
              <a:rPr lang="ru-RU" sz="4000" b="1" dirty="0"/>
              <a:t> пальто</a:t>
            </a:r>
          </a:p>
          <a:p>
            <a:pPr eaLnBrk="1" hangingPunct="1">
              <a:defRPr/>
            </a:pPr>
            <a:r>
              <a:rPr lang="ru-RU" sz="4000" b="1" dirty="0"/>
              <a:t> туфли</a:t>
            </a:r>
          </a:p>
          <a:p>
            <a:pPr eaLnBrk="1" hangingPunct="1">
              <a:defRPr/>
            </a:pPr>
            <a:r>
              <a:rPr lang="ru-RU" sz="4000" b="1" dirty="0"/>
              <a:t> шапку</a:t>
            </a:r>
          </a:p>
          <a:p>
            <a:pPr eaLnBrk="1" hangingPunct="1">
              <a:defRPr/>
            </a:pPr>
            <a:r>
              <a:rPr lang="ru-RU" sz="4000" b="1" dirty="0"/>
              <a:t> платье</a:t>
            </a:r>
          </a:p>
          <a:p>
            <a:pPr eaLnBrk="1" hangingPunct="1">
              <a:defRPr/>
            </a:pPr>
            <a:r>
              <a:rPr lang="ru-RU" sz="4000" b="1" dirty="0"/>
              <a:t> костюм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03800" y="549275"/>
            <a:ext cx="3762375" cy="50165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4000" dirty="0"/>
              <a:t>   </a:t>
            </a:r>
            <a:r>
              <a:rPr lang="ru-RU" sz="4000" b="1" i="1" dirty="0">
                <a:solidFill>
                  <a:srgbClr val="FF0000"/>
                </a:solidFill>
              </a:rPr>
              <a:t>ОДЕТЬ</a:t>
            </a:r>
          </a:p>
          <a:p>
            <a:pPr eaLnBrk="1" hangingPunct="1">
              <a:defRPr/>
            </a:pPr>
            <a:r>
              <a:rPr lang="ru-RU" sz="4000" b="1" dirty="0"/>
              <a:t> </a:t>
            </a:r>
            <a:r>
              <a:rPr lang="ru-RU" sz="4000" b="1" dirty="0">
                <a:solidFill>
                  <a:srgbClr val="00B050"/>
                </a:solidFill>
              </a:rPr>
              <a:t>(КОГО-НИБУДЬ)</a:t>
            </a:r>
          </a:p>
          <a:p>
            <a:pPr eaLnBrk="1" hangingPunct="1">
              <a:defRPr/>
            </a:pPr>
            <a:r>
              <a:rPr lang="ru-RU" sz="4000" b="1" dirty="0"/>
              <a:t>   ребёнка</a:t>
            </a:r>
          </a:p>
          <a:p>
            <a:pPr eaLnBrk="1" hangingPunct="1">
              <a:defRPr/>
            </a:pPr>
            <a:r>
              <a:rPr lang="ru-RU" sz="4000" b="1" dirty="0"/>
              <a:t>   девочку</a:t>
            </a:r>
          </a:p>
          <a:p>
            <a:pPr eaLnBrk="1" hangingPunct="1">
              <a:defRPr/>
            </a:pPr>
            <a:r>
              <a:rPr lang="ru-RU" sz="4000" b="1" dirty="0"/>
              <a:t>   больного</a:t>
            </a:r>
          </a:p>
          <a:p>
            <a:pPr eaLnBrk="1" hangingPunct="1">
              <a:defRPr/>
            </a:pPr>
            <a:r>
              <a:rPr lang="ru-RU" sz="4000" b="1" dirty="0"/>
              <a:t>   куклу</a:t>
            </a:r>
          </a:p>
          <a:p>
            <a:pPr eaLnBrk="1" hangingPunct="1">
              <a:defRPr/>
            </a:pPr>
            <a:r>
              <a:rPr lang="ru-RU" sz="4000" b="1" dirty="0"/>
              <a:t>   бабушку</a:t>
            </a:r>
          </a:p>
          <a:p>
            <a:pPr eaLnBrk="1" hangingPunct="1">
              <a:defRPr/>
            </a:pPr>
            <a:r>
              <a:rPr lang="ru-RU" sz="4000" b="1" dirty="0"/>
              <a:t>   дедушку</a:t>
            </a:r>
          </a:p>
        </p:txBody>
      </p:sp>
      <p:pic>
        <p:nvPicPr>
          <p:cNvPr id="21508" name="Picture 6" descr="zadaniya-na-mislenniy-eksperiment-po-himi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5375" y="5037138"/>
            <a:ext cx="1489075" cy="182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type="title"/>
          </p:nvPr>
        </p:nvSpPr>
        <p:spPr>
          <a:xfrm>
            <a:off x="250825" y="188913"/>
            <a:ext cx="8569325" cy="3889375"/>
          </a:xfrm>
          <a:solidFill>
            <a:srgbClr val="FFFF99"/>
          </a:solidFill>
          <a:ln w="76200">
            <a:solidFill>
              <a:srgbClr val="FFFF00"/>
            </a:solidFill>
          </a:ln>
        </p:spPr>
        <p:txBody>
          <a:bodyPr/>
          <a:lstStyle/>
          <a:p>
            <a:r>
              <a:rPr lang="ru-RU" altLang="ru-RU" sz="4800" b="1" i="1" smtClean="0">
                <a:solidFill>
                  <a:schemeClr val="hlink"/>
                </a:solidFill>
              </a:rPr>
              <a:t>Мы – умные! Мы – смелые!</a:t>
            </a:r>
            <a:br>
              <a:rPr lang="ru-RU" altLang="ru-RU" sz="4800" b="1" i="1" smtClean="0">
                <a:solidFill>
                  <a:schemeClr val="hlink"/>
                </a:solidFill>
              </a:rPr>
            </a:br>
            <a:r>
              <a:rPr lang="ru-RU" altLang="ru-RU" sz="4800" b="1" i="1" smtClean="0">
                <a:solidFill>
                  <a:schemeClr val="hlink"/>
                </a:solidFill>
              </a:rPr>
              <a:t>Мы – старательные!</a:t>
            </a:r>
            <a:br>
              <a:rPr lang="ru-RU" altLang="ru-RU" sz="4800" b="1" i="1" smtClean="0">
                <a:solidFill>
                  <a:schemeClr val="hlink"/>
                </a:solidFill>
              </a:rPr>
            </a:br>
            <a:r>
              <a:rPr lang="ru-RU" altLang="ru-RU" sz="4800" b="1" i="1" smtClean="0">
                <a:solidFill>
                  <a:schemeClr val="hlink"/>
                </a:solidFill>
              </a:rPr>
              <a:t>Мы – внимательные!</a:t>
            </a:r>
            <a:br>
              <a:rPr lang="ru-RU" altLang="ru-RU" sz="4800" b="1" i="1" smtClean="0">
                <a:solidFill>
                  <a:schemeClr val="hlink"/>
                </a:solidFill>
              </a:rPr>
            </a:br>
            <a:r>
              <a:rPr lang="ru-RU" altLang="ru-RU" sz="4800" b="1" i="1" smtClean="0">
                <a:solidFill>
                  <a:schemeClr val="hlink"/>
                </a:solidFill>
              </a:rPr>
              <a:t>Мы в третьем классе учимся,</a:t>
            </a:r>
            <a:br>
              <a:rPr lang="ru-RU" altLang="ru-RU" sz="4800" b="1" i="1" smtClean="0">
                <a:solidFill>
                  <a:schemeClr val="hlink"/>
                </a:solidFill>
              </a:rPr>
            </a:br>
            <a:r>
              <a:rPr lang="ru-RU" altLang="ru-RU" sz="4800" b="1" i="1" smtClean="0">
                <a:solidFill>
                  <a:schemeClr val="hlink"/>
                </a:solidFill>
              </a:rPr>
              <a:t>Всё у нас получится!</a:t>
            </a:r>
            <a:r>
              <a:rPr lang="ru-RU" altLang="ru-RU" smtClean="0"/>
              <a:t> </a:t>
            </a:r>
          </a:p>
        </p:txBody>
      </p:sp>
      <p:pic>
        <p:nvPicPr>
          <p:cNvPr id="409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08500"/>
            <a:ext cx="2124075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:\моя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1916113"/>
            <a:ext cx="4248150" cy="442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8"/>
              </a:srgbClr>
            </a:outerShdw>
          </a:effectLst>
        </p:spPr>
      </p:pic>
      <p:sp>
        <p:nvSpPr>
          <p:cNvPr id="22531" name="Rectangle 5"/>
          <p:cNvSpPr>
            <a:spLocks/>
          </p:cNvSpPr>
          <p:nvPr/>
        </p:nvSpPr>
        <p:spPr bwMode="auto">
          <a:xfrm>
            <a:off x="1258888" y="260350"/>
            <a:ext cx="5986462" cy="1282700"/>
          </a:xfrm>
          <a:prstGeom prst="rect">
            <a:avLst/>
          </a:prstGeom>
          <a:solidFill>
            <a:srgbClr val="FFFF99"/>
          </a:solidFill>
          <a:ln w="76200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5400" b="1">
                <a:solidFill>
                  <a:srgbClr val="000066"/>
                </a:solidFill>
                <a:latin typeface="Calibri" pitchFamily="34" charset="0"/>
              </a:rPr>
              <a:t>Смотрим диск.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 descr="D:\3 класс\русский язык\скриншон\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333375"/>
            <a:ext cx="7788275" cy="6076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D:\3 класс\русский язык\скриншон\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4550" y="549275"/>
            <a:ext cx="7678738" cy="5903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title"/>
          </p:nvPr>
        </p:nvSpPr>
        <p:spPr>
          <a:solidFill>
            <a:srgbClr val="FFFF99"/>
          </a:solidFill>
          <a:ln w="76200">
            <a:solidFill>
              <a:srgbClr val="FFFF00"/>
            </a:solidFill>
          </a:ln>
        </p:spPr>
        <p:txBody>
          <a:bodyPr/>
          <a:lstStyle/>
          <a:p>
            <a:r>
              <a:rPr lang="ru-RU" altLang="ru-RU" sz="5400" b="1" smtClean="0">
                <a:solidFill>
                  <a:srgbClr val="000066"/>
                </a:solidFill>
              </a:rPr>
              <a:t>Закрепление изученного.</a:t>
            </a:r>
          </a:p>
        </p:txBody>
      </p:sp>
      <p:pic>
        <p:nvPicPr>
          <p:cNvPr id="25603" name="Picture 5" descr="55329359_2623255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475" y="2205038"/>
            <a:ext cx="2133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750" y="333375"/>
            <a:ext cx="8280400" cy="482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b="1">
                <a:solidFill>
                  <a:srgbClr val="000000"/>
                </a:solidFill>
                <a:cs typeface="Arial" charset="0"/>
              </a:rPr>
              <a:t>Составьте словосочетания.</a:t>
            </a:r>
          </a:p>
        </p:txBody>
      </p:sp>
      <p:pic>
        <p:nvPicPr>
          <p:cNvPr id="26627" name="Picture 12" descr="&amp;Bcy;&amp;lcy;&amp;icy;&amp;ncy;&amp;chcy;&amp;icy;&amp;kcy;&amp;icy; &amp;scy; &amp;mcy;&amp;ocy;&amp;tcy;&amp;ocy;&amp;rcy;&amp;ncy;&amp;ycy;&amp;mcy; &amp;mcy;&amp;acy;&amp;scy;&amp;lcy;&amp;ocy;&amp;mcy; - &amp;acy;&amp;pcy;&amp;pcy;&amp;iecy;&amp;tcy;&amp;icy;&amp;tcy;&amp;ncy;&amp;ycy;&amp;iecy; &amp;bcy;&amp;lcy;&amp;yucy;&amp;dcy;&amp;acy; &amp;scy; &amp;ocy;&amp;bcy;&amp;lcy;&amp;ocy;&amp;zhcy;&amp;kcy;&amp;icy; &amp;Bcy;&amp;iecy;&amp;lcy;&amp;ocy;&amp;rcy;&amp;ucy;&amp;scy;&amp;scy;&amp;kcy;&amp;icy;&amp;jcy; &amp;zhcy;&amp;iecy;&amp;ncy;&amp;scy;&amp;kcy;&amp;icy;&amp;jcy; &amp;pcy;&amp;ocy;&amp;rcy;&amp;tcy;&amp;acy;&amp;lcy; VELVET.b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86488" y="3357563"/>
            <a:ext cx="2957512" cy="199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14" descr="&amp;Bcy;&amp;iecy;&amp;scy;&amp;pcy;&amp;lcy;&amp;acy;&amp;tcy;&amp;ncy;&amp;ycy;&amp;iecy; &amp;fcy;&amp;ocy;&amp;tcy;&amp;ocy; (&amp;Scy;&amp;tcy;&amp;rcy;&amp;acy;&amp;ncy;&amp;icy;&amp;tscy;&amp;acy; 1) - MyStockPhoto.co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765175"/>
            <a:ext cx="2736850" cy="238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16" descr="&amp;Ocy;&amp;Tcy; &amp;Vcy;&amp;Scy;&amp;IEcy;&amp;KHcy; &amp;Bcy;&amp;Ocy;&amp;Lcy;&amp;IEcy;&amp;Zcy;&amp;Ncy;&amp;IEcy;&amp;Jcy; &amp;Ncy;&amp;Acy;&amp;Mcy; &amp;Pcy;&amp;Ocy;&amp;Lcy;&amp;IEcy;&amp;Zcy;&amp;Ncy;&amp;IEcy;&amp;Jcy; . &amp;Ocy;&amp;bcy;&amp;scy;&amp;ucy;&amp;zhcy;&amp;dcy;&amp;iecy;&amp;ncy;&amp;icy;&amp;iecy; &amp;ncy;&amp;acy; LiveInternet - &amp;Rcy;&amp;ocy;&amp;scy;&amp;scy;&amp;icy;&amp;jcy;&amp;scy;&amp;kcy;&amp;icy;&amp;jcy; &amp;Scy;&amp;iecy;&amp;rcy;&amp;vcy;&amp;icy;&amp;scy; &amp;Ocy;&amp;ncy;&amp;lcy;&amp;acy;&amp;jcy;&amp;ncy;-&amp;Dcy;&amp;ncy;&amp;iecy;&amp;vcy;&amp;ncy;&amp;icy;&amp;kcy;&amp;ocy;&amp;v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1775" y="765175"/>
            <a:ext cx="3327400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8" descr="&amp;Icy;&amp;yucy;&amp;ncy;&amp;softcy;&amp;scy;&amp;kcy;&amp;icy;&amp;jcy; &amp;ocy;&amp;gcy;&amp;ucy;&amp;rcy;&amp;iecy;&amp;tscy; - &amp;kcy;&amp;ocy;&amp;rcy;&amp;ocy;&amp;lcy;&amp;softcy; &amp;lcy;&amp;iecy;&amp;tcy;&amp;acy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88063" y="836613"/>
            <a:ext cx="3055937" cy="18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20" descr="&amp;Gcy;&amp;dcy;&amp;iecy; &amp;kcy;&amp;ucy;&amp;pcy;&amp;icy;&amp;tcy;&amp;softcy; &amp;yacy;&amp;gcy;&amp;ocy;&amp;dcy;&amp;ycy; &amp;gcy;&amp;ocy;&amp;dcy;&amp;zhcy;&amp;icy; &amp;vcy; &amp;ncy;&amp;acy;&amp;bcy;&amp;iecy;&amp;rcy;&amp;iecy;&amp;zhcy;&amp;ncy;&amp;ycy;&amp;khcy; &amp;chcy;&amp;iecy;&amp;lcy;&amp;ncy;&amp;acy;&amp;khcy; - &amp;vcy;&amp;scy;&amp;iecy; &amp;fcy;&amp;icy;&amp;lcy;&amp;softcy;&amp;mcy;&amp;ycy; &amp;ucy; &amp;ncy;&amp;acy;&amp;scy;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3284538"/>
            <a:ext cx="3354388" cy="241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Picture 22" descr="Fresh Strawberries HQ Wallpapers (50 &amp;ocy;&amp;bcy;&amp;ocy;&amp;iecy;&amp;vcy;) &quot; &amp;Kcy;&amp;rcy;&amp;acy;&amp;scy;&amp;icy;&amp;vcy;&amp;ycy;&amp;iecy; &amp;kcy;&amp;acy;&amp;rcy;&amp;tcy;&amp;icy;&amp;ncy;&amp;kcy;&amp;icy;, &amp;Ocy;&amp;bcy;&amp;ocy;&amp;icy; &amp;dcy;&amp;lcy;&amp;yacy; &amp;rcy;&amp;acy;&amp;bcy;&amp;ocy;&amp;chcy;&amp;iecy;&amp;gcy;&amp;ocy; &amp;scy;&amp;tcy;&amp;ocy;&amp;lcy;&amp;acy;, &amp;Kcy;&amp;acy;&amp;rcy;&amp;tcy;&amp;icy;&amp;ncy;&amp;kcy;&amp;icy; &amp;ncy;&amp;acy; &amp;rcy;&amp;acy;&amp;bcy;&amp;ocy;&amp;chcy;&amp;icy;&amp;jcy; &amp;scy;&amp;tcy;&amp;ocy;&amp;lcy;, &amp;Kcy;&amp;rcy;&amp;acy;&amp;scy;&amp;icy;&amp;vcy;&amp;ycy;&amp;iecy; &amp;fcy;&amp;ocy;&amp;tcy;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87675" y="3357563"/>
            <a:ext cx="31686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ChangeArrowheads="1"/>
          </p:cNvSpPr>
          <p:nvPr>
            <p:ph type="title"/>
          </p:nvPr>
        </p:nvSpPr>
        <p:spPr>
          <a:xfrm>
            <a:off x="1258888" y="1844675"/>
            <a:ext cx="6562725" cy="1143000"/>
          </a:xfrm>
          <a:solidFill>
            <a:srgbClr val="FFFF99"/>
          </a:solidFill>
          <a:ln w="133350">
            <a:solidFill>
              <a:srgbClr val="FFFF00"/>
            </a:solidFill>
          </a:ln>
        </p:spPr>
        <p:txBody>
          <a:bodyPr/>
          <a:lstStyle/>
          <a:p>
            <a:pPr algn="l"/>
            <a:r>
              <a:rPr lang="ru-RU" altLang="ru-RU" b="1" i="1" smtClean="0">
                <a:solidFill>
                  <a:srgbClr val="000066"/>
                </a:solidFill>
                <a:latin typeface="Arial" charset="0"/>
              </a:rPr>
              <a:t>ФИЗКУЛЬТМИНУТКА.</a:t>
            </a:r>
            <a:r>
              <a:rPr lang="ru-RU" altLang="ru-RU" smtClean="0"/>
              <a:t>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/>
          </p:nvPr>
        </p:nvSpPr>
        <p:spPr>
          <a:xfrm>
            <a:off x="395288" y="1385888"/>
            <a:ext cx="8353425" cy="5472112"/>
          </a:xfrm>
          <a:solidFill>
            <a:srgbClr val="FFFF99"/>
          </a:solidFill>
          <a:ln w="133350">
            <a:solidFill>
              <a:srgbClr val="FFFF00"/>
            </a:solidFill>
          </a:ln>
        </p:spPr>
        <p:txBody>
          <a:bodyPr/>
          <a:lstStyle/>
          <a:p>
            <a:r>
              <a:rPr lang="ru-RU" altLang="ru-RU" sz="3200" b="1" i="1" smtClean="0">
                <a:solidFill>
                  <a:srgbClr val="000066"/>
                </a:solidFill>
                <a:latin typeface="Arial" charset="0"/>
              </a:rPr>
              <a:t>Покачайтесь, покружитесь,</a:t>
            </a:r>
            <a:br>
              <a:rPr lang="ru-RU" altLang="ru-RU" sz="3200" b="1" i="1" smtClean="0">
                <a:solidFill>
                  <a:srgbClr val="000066"/>
                </a:solidFill>
                <a:latin typeface="Arial" charset="0"/>
              </a:rPr>
            </a:br>
            <a:r>
              <a:rPr lang="ru-RU" altLang="ru-RU" sz="3200" b="1" i="1" smtClean="0">
                <a:solidFill>
                  <a:srgbClr val="000066"/>
                </a:solidFill>
                <a:latin typeface="Arial" charset="0"/>
              </a:rPr>
              <a:t>Потянитесь, распрямитесь,</a:t>
            </a:r>
            <a:r>
              <a:rPr lang="ru-RU" altLang="ru-RU" sz="3200" smtClean="0">
                <a:solidFill>
                  <a:srgbClr val="000066"/>
                </a:solidFill>
              </a:rPr>
              <a:t> </a:t>
            </a:r>
            <a:r>
              <a:rPr lang="ru-RU" altLang="ru-RU" sz="3200" smtClean="0">
                <a:solidFill>
                  <a:srgbClr val="000066"/>
                </a:solidFill>
                <a:latin typeface="Arial" charset="0"/>
              </a:rPr>
              <a:t/>
            </a:r>
            <a:br>
              <a:rPr lang="ru-RU" altLang="ru-RU" sz="3200" smtClean="0">
                <a:solidFill>
                  <a:srgbClr val="000066"/>
                </a:solidFill>
                <a:latin typeface="Arial" charset="0"/>
              </a:rPr>
            </a:br>
            <a:r>
              <a:rPr lang="ru-RU" altLang="ru-RU" sz="3200" b="1" i="1" smtClean="0">
                <a:solidFill>
                  <a:srgbClr val="000066"/>
                </a:solidFill>
                <a:latin typeface="Arial" charset="0"/>
              </a:rPr>
              <a:t>Приседайте, приседайте,</a:t>
            </a:r>
            <a:br>
              <a:rPr lang="ru-RU" altLang="ru-RU" sz="3200" b="1" i="1" smtClean="0">
                <a:solidFill>
                  <a:srgbClr val="000066"/>
                </a:solidFill>
                <a:latin typeface="Arial" charset="0"/>
              </a:rPr>
            </a:br>
            <a:r>
              <a:rPr lang="ru-RU" altLang="ru-RU" sz="3200" b="1" i="1" smtClean="0">
                <a:solidFill>
                  <a:srgbClr val="000066"/>
                </a:solidFill>
                <a:latin typeface="Arial" charset="0"/>
              </a:rPr>
              <a:t>Пошагайте, пошагайте.</a:t>
            </a:r>
            <a:br>
              <a:rPr lang="ru-RU" altLang="ru-RU" sz="3200" b="1" i="1" smtClean="0">
                <a:solidFill>
                  <a:srgbClr val="000066"/>
                </a:solidFill>
                <a:latin typeface="Arial" charset="0"/>
              </a:rPr>
            </a:br>
            <a:r>
              <a:rPr lang="ru-RU" altLang="ru-RU" sz="3200" b="1" i="1" smtClean="0">
                <a:solidFill>
                  <a:srgbClr val="000066"/>
                </a:solidFill>
                <a:latin typeface="Arial" charset="0"/>
              </a:rPr>
              <a:t>Встаньте на носок, на пятку,</a:t>
            </a:r>
            <a:br>
              <a:rPr lang="ru-RU" altLang="ru-RU" sz="3200" b="1" i="1" smtClean="0">
                <a:solidFill>
                  <a:srgbClr val="000066"/>
                </a:solidFill>
                <a:latin typeface="Arial" charset="0"/>
              </a:rPr>
            </a:br>
            <a:r>
              <a:rPr lang="ru-RU" altLang="ru-RU" sz="3200" b="1" i="1" smtClean="0">
                <a:solidFill>
                  <a:srgbClr val="000066"/>
                </a:solidFill>
                <a:latin typeface="Arial" charset="0"/>
              </a:rPr>
              <a:t>Поскачите-ка вприсядку,</a:t>
            </a:r>
            <a:br>
              <a:rPr lang="ru-RU" altLang="ru-RU" sz="3200" b="1" i="1" smtClean="0">
                <a:solidFill>
                  <a:srgbClr val="000066"/>
                </a:solidFill>
                <a:latin typeface="Arial" charset="0"/>
              </a:rPr>
            </a:br>
            <a:r>
              <a:rPr lang="ru-RU" altLang="ru-RU" sz="3200" b="1" i="1" smtClean="0">
                <a:solidFill>
                  <a:srgbClr val="000066"/>
                </a:solidFill>
                <a:latin typeface="Arial" charset="0"/>
              </a:rPr>
              <a:t>Глубоко теперь вздохните,</a:t>
            </a:r>
            <a:br>
              <a:rPr lang="ru-RU" altLang="ru-RU" sz="3200" b="1" i="1" smtClean="0">
                <a:solidFill>
                  <a:srgbClr val="000066"/>
                </a:solidFill>
                <a:latin typeface="Arial" charset="0"/>
              </a:rPr>
            </a:br>
            <a:r>
              <a:rPr lang="ru-RU" altLang="ru-RU" sz="3200" b="1" i="1" smtClean="0">
                <a:solidFill>
                  <a:srgbClr val="000066"/>
                </a:solidFill>
                <a:latin typeface="Arial" charset="0"/>
              </a:rPr>
              <a:t>Сядьте тихо, отдохните.</a:t>
            </a:r>
            <a:br>
              <a:rPr lang="ru-RU" altLang="ru-RU" sz="3200" b="1" i="1" smtClean="0">
                <a:solidFill>
                  <a:srgbClr val="000066"/>
                </a:solidFill>
                <a:latin typeface="Arial" charset="0"/>
              </a:rPr>
            </a:br>
            <a:r>
              <a:rPr lang="ru-RU" altLang="ru-RU" sz="3200" b="1" i="1" smtClean="0">
                <a:solidFill>
                  <a:srgbClr val="000066"/>
                </a:solidFill>
                <a:latin typeface="Arial" charset="0"/>
              </a:rPr>
              <a:t>Всё в порядок приведите</a:t>
            </a:r>
            <a:br>
              <a:rPr lang="ru-RU" altLang="ru-RU" sz="3200" b="1" i="1" smtClean="0">
                <a:solidFill>
                  <a:srgbClr val="000066"/>
                </a:solidFill>
                <a:latin typeface="Arial" charset="0"/>
              </a:rPr>
            </a:br>
            <a:r>
              <a:rPr lang="ru-RU" altLang="ru-RU" sz="3200" b="1" i="1" smtClean="0">
                <a:solidFill>
                  <a:srgbClr val="000066"/>
                </a:solidFill>
                <a:latin typeface="Arial" charset="0"/>
              </a:rPr>
              <a:t>И писать, друзья, начните.</a:t>
            </a:r>
            <a:br>
              <a:rPr lang="ru-RU" altLang="ru-RU" sz="3200" b="1" i="1" smtClean="0">
                <a:solidFill>
                  <a:srgbClr val="000066"/>
                </a:solidFill>
                <a:latin typeface="Arial" charset="0"/>
              </a:rPr>
            </a:br>
            <a:endParaRPr lang="ru-RU" altLang="ru-RU" sz="3200" b="1" i="1" smtClean="0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1003300" y="3109913"/>
            <a:ext cx="48196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  <a:p>
            <a:r>
              <a:rPr lang="ru-RU" altLang="ru-RU"/>
              <a:t>                                                                         </a:t>
            </a: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1258888" y="188913"/>
            <a:ext cx="6489700" cy="957262"/>
          </a:xfrm>
          <a:prstGeom prst="rect">
            <a:avLst/>
          </a:prstGeom>
          <a:solidFill>
            <a:srgbClr val="FFFF99"/>
          </a:solidFill>
          <a:ln w="133350">
            <a:solidFill>
              <a:srgbClr val="FFFF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altLang="ru-RU" sz="4400" b="1" i="1">
                <a:solidFill>
                  <a:srgbClr val="000066"/>
                </a:solidFill>
              </a:rPr>
              <a:t>ФИЗКУЛЬТМИНУТКА.</a:t>
            </a:r>
            <a:r>
              <a:rPr lang="ru-RU" altLang="ru-RU" sz="4800" b="1" i="1">
                <a:solidFill>
                  <a:srgbClr val="990033"/>
                </a:solidFill>
              </a:rPr>
              <a:t> </a:t>
            </a:r>
          </a:p>
        </p:txBody>
      </p:sp>
      <p:pic>
        <p:nvPicPr>
          <p:cNvPr id="28677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3860800"/>
            <a:ext cx="1219200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3" name="rec0819-194832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39750" y="4048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872" fill="hold"/>
                                        <p:tgtEl>
                                          <p:spTgt spid="5530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30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0825" y="260350"/>
            <a:ext cx="8110538" cy="8477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2400" b="1">
                <a:solidFill>
                  <a:srgbClr val="000000"/>
                </a:solidFill>
                <a:cs typeface="Arial" charset="0"/>
              </a:rPr>
              <a:t>Прочитай</a:t>
            </a:r>
            <a:r>
              <a:rPr lang="ru-RU" sz="2400" b="1">
                <a:solidFill>
                  <a:srgbClr val="000000"/>
                </a:solidFill>
                <a:latin typeface="Arial" charset="0"/>
                <a:cs typeface="Arial" charset="0"/>
              </a:rPr>
              <a:t>те и запишите </a:t>
            </a:r>
            <a:r>
              <a:rPr lang="ru-RU" sz="2400" b="1">
                <a:solidFill>
                  <a:srgbClr val="000000"/>
                </a:solidFill>
                <a:cs typeface="Arial" charset="0"/>
              </a:rPr>
              <a:t>словосочетания. </a:t>
            </a:r>
            <a:r>
              <a:rPr lang="ru-RU" sz="2400" b="1">
                <a:solidFill>
                  <a:srgbClr val="000000"/>
                </a:solidFill>
                <a:latin typeface="Arial" charset="0"/>
                <a:cs typeface="Arial" charset="0"/>
              </a:rPr>
              <a:t>П</a:t>
            </a:r>
            <a:r>
              <a:rPr lang="ru-RU" sz="2400" b="1">
                <a:solidFill>
                  <a:srgbClr val="000000"/>
                </a:solidFill>
                <a:cs typeface="Arial" charset="0"/>
              </a:rPr>
              <a:t>оставь</a:t>
            </a:r>
            <a:r>
              <a:rPr lang="ru-RU" sz="2400" b="1">
                <a:solidFill>
                  <a:srgbClr val="000000"/>
                </a:solidFill>
                <a:latin typeface="Arial" charset="0"/>
                <a:cs typeface="Arial" charset="0"/>
              </a:rPr>
              <a:t>те</a:t>
            </a:r>
          </a:p>
          <a:p>
            <a:pPr eaLnBrk="1" hangingPunct="1">
              <a:defRPr/>
            </a:pPr>
            <a:r>
              <a:rPr lang="ru-RU" sz="2400" b="1">
                <a:solidFill>
                  <a:srgbClr val="000000"/>
                </a:solidFill>
                <a:cs typeface="Arial" charset="0"/>
              </a:rPr>
              <a:t> вопрос</a:t>
            </a:r>
            <a:r>
              <a:rPr lang="ru-RU" sz="2400" b="1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2400" b="1">
                <a:solidFill>
                  <a:srgbClr val="000000"/>
                </a:solidFill>
                <a:cs typeface="Arial" charset="0"/>
              </a:rPr>
              <a:t>к зависимому слову.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3850" y="1844675"/>
            <a:ext cx="8569325" cy="21272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4400" b="1">
                <a:solidFill>
                  <a:srgbClr val="000000"/>
                </a:solidFill>
                <a:cs typeface="Arial" charset="0"/>
              </a:rPr>
              <a:t>Подойти к киоску, спросить </a:t>
            </a:r>
            <a:r>
              <a:rPr lang="ru-RU" sz="4400" b="1">
                <a:solidFill>
                  <a:srgbClr val="000000"/>
                </a:solidFill>
                <a:latin typeface="Arial" charset="0"/>
                <a:cs typeface="Arial" charset="0"/>
              </a:rPr>
              <a:t>у </a:t>
            </a:r>
            <a:r>
              <a:rPr lang="ru-RU" sz="4400" b="1">
                <a:solidFill>
                  <a:srgbClr val="000000"/>
                </a:solidFill>
                <a:cs typeface="Arial" charset="0"/>
              </a:rPr>
              <a:t>учителя, стоять у дороги, отдать кошке</a:t>
            </a:r>
            <a:r>
              <a:rPr lang="ru-RU" sz="4400" b="1">
                <a:solidFill>
                  <a:srgbClr val="000000"/>
                </a:solidFill>
                <a:latin typeface="Arial" charset="0"/>
                <a:cs typeface="Arial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8313" y="4292600"/>
            <a:ext cx="8408987" cy="6667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3600" b="1">
                <a:solidFill>
                  <a:srgbClr val="000000"/>
                </a:solidFill>
                <a:cs typeface="Arial" charset="0"/>
              </a:rPr>
              <a:t>Образец: подойти (к чему?) к киоску.</a:t>
            </a:r>
          </a:p>
        </p:txBody>
      </p:sp>
      <p:pic>
        <p:nvPicPr>
          <p:cNvPr id="29701" name="Picture 7" descr="school03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205413"/>
            <a:ext cx="1677988" cy="165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750" y="404813"/>
            <a:ext cx="8353425" cy="482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b="1">
                <a:solidFill>
                  <a:srgbClr val="000000"/>
                </a:solidFill>
                <a:cs typeface="Arial" charset="0"/>
              </a:rPr>
              <a:t>Спишите, вставляя пропущенные буквы.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9388" y="1557338"/>
            <a:ext cx="8856662" cy="2678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48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4000" b="1" dirty="0">
                <a:solidFill>
                  <a:srgbClr val="000000"/>
                </a:solidFill>
                <a:cs typeface="Arial" charset="0"/>
              </a:rPr>
              <a:t>У меня на ст…</a:t>
            </a:r>
            <a:r>
              <a:rPr lang="ru-RU" sz="4000" b="1" dirty="0" err="1">
                <a:solidFill>
                  <a:srgbClr val="000000"/>
                </a:solidFill>
                <a:cs typeface="Arial" charset="0"/>
              </a:rPr>
              <a:t>ле</a:t>
            </a:r>
            <a:r>
              <a:rPr lang="ru-RU" sz="4000" b="1" dirty="0">
                <a:solidFill>
                  <a:srgbClr val="000000"/>
                </a:solidFill>
                <a:cs typeface="Arial" charset="0"/>
              </a:rPr>
              <a:t>  </a:t>
            </a:r>
            <a:r>
              <a:rPr lang="ru-RU" sz="4000" b="1" dirty="0" err="1">
                <a:solidFill>
                  <a:srgbClr val="000000"/>
                </a:solidFill>
                <a:cs typeface="Arial" charset="0"/>
              </a:rPr>
              <a:t>ст</a:t>
            </a:r>
            <a:r>
              <a:rPr lang="ru-RU" sz="4000" b="1" dirty="0">
                <a:solidFill>
                  <a:srgbClr val="000000"/>
                </a:solidFill>
                <a:cs typeface="Arial" charset="0"/>
              </a:rPr>
              <a:t>…</a:t>
            </a:r>
            <a:r>
              <a:rPr lang="ru-RU" sz="4000" b="1" dirty="0" err="1">
                <a:solidFill>
                  <a:srgbClr val="000000"/>
                </a:solidFill>
                <a:cs typeface="Arial" charset="0"/>
              </a:rPr>
              <a:t>ит</a:t>
            </a:r>
            <a:r>
              <a:rPr lang="ru-RU" sz="40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4000" b="1" dirty="0" err="1">
                <a:solidFill>
                  <a:srgbClr val="000000"/>
                </a:solidFill>
                <a:cs typeface="Arial" charset="0"/>
              </a:rPr>
              <a:t>глобу</a:t>
            </a:r>
            <a:r>
              <a:rPr lang="ru-RU" sz="4000" b="1" dirty="0">
                <a:solidFill>
                  <a:srgbClr val="000000"/>
                </a:solidFill>
                <a:cs typeface="Arial" charset="0"/>
              </a:rPr>
              <a:t>… . </a:t>
            </a:r>
          </a:p>
          <a:p>
            <a:pPr eaLnBrk="1" hangingPunct="1">
              <a:defRPr/>
            </a:pPr>
            <a:r>
              <a:rPr lang="ru-RU" sz="4000" b="1" dirty="0" err="1">
                <a:solidFill>
                  <a:srgbClr val="000000"/>
                </a:solidFill>
                <a:cs typeface="Arial" charset="0"/>
              </a:rPr>
              <a:t>Глобу</a:t>
            </a:r>
            <a:r>
              <a:rPr lang="ru-RU" sz="4000" b="1" dirty="0">
                <a:solidFill>
                  <a:srgbClr val="000000"/>
                </a:solidFill>
                <a:cs typeface="Arial" charset="0"/>
              </a:rPr>
              <a:t>… ст…</a:t>
            </a:r>
            <a:r>
              <a:rPr lang="ru-RU" sz="4000" b="1" dirty="0" err="1">
                <a:solidFill>
                  <a:srgbClr val="000000"/>
                </a:solidFill>
                <a:cs typeface="Arial" charset="0"/>
              </a:rPr>
              <a:t>ит</a:t>
            </a:r>
            <a:r>
              <a:rPr lang="ru-RU" sz="4000" b="1" dirty="0">
                <a:solidFill>
                  <a:srgbClr val="000000"/>
                </a:solidFill>
                <a:cs typeface="Arial" charset="0"/>
              </a:rPr>
              <a:t> на чёрной но…</a:t>
            </a:r>
            <a:r>
              <a:rPr lang="ru-RU" sz="4000" b="1" dirty="0" err="1">
                <a:solidFill>
                  <a:srgbClr val="000000"/>
                </a:solidFill>
                <a:cs typeface="Arial" charset="0"/>
              </a:rPr>
              <a:t>ке</a:t>
            </a:r>
            <a:r>
              <a:rPr lang="ru-RU" sz="4000" b="1" dirty="0">
                <a:solidFill>
                  <a:srgbClr val="000000"/>
                </a:solidFill>
                <a:cs typeface="Arial" charset="0"/>
              </a:rPr>
              <a:t>. </a:t>
            </a:r>
          </a:p>
          <a:p>
            <a:pPr eaLnBrk="1" hangingPunct="1">
              <a:defRPr/>
            </a:pPr>
            <a:r>
              <a:rPr lang="ru-RU" sz="4000" b="1" dirty="0">
                <a:solidFill>
                  <a:srgbClr val="000000"/>
                </a:solidFill>
                <a:cs typeface="Arial" charset="0"/>
              </a:rPr>
              <a:t>Он </a:t>
            </a:r>
            <a:r>
              <a:rPr lang="ru-RU" sz="4000" b="1" dirty="0" err="1">
                <a:solidFill>
                  <a:srgbClr val="000000"/>
                </a:solidFill>
                <a:cs typeface="Arial" charset="0"/>
              </a:rPr>
              <a:t>похо</a:t>
            </a:r>
            <a:r>
              <a:rPr lang="ru-RU" sz="4000" b="1" dirty="0">
                <a:solidFill>
                  <a:srgbClr val="000000"/>
                </a:solidFill>
                <a:cs typeface="Arial" charset="0"/>
              </a:rPr>
              <a:t>.. на б…</a:t>
            </a:r>
            <a:r>
              <a:rPr lang="ru-RU" sz="4000" b="1" dirty="0" err="1">
                <a:solidFill>
                  <a:srgbClr val="000000"/>
                </a:solidFill>
                <a:cs typeface="Arial" charset="0"/>
              </a:rPr>
              <a:t>льшую</a:t>
            </a:r>
            <a:r>
              <a:rPr lang="ru-RU" sz="4000" b="1" dirty="0">
                <a:solidFill>
                  <a:srgbClr val="000000"/>
                </a:solidFill>
                <a:cs typeface="Arial" charset="0"/>
              </a:rPr>
              <a:t> гол…</a:t>
            </a:r>
            <a:r>
              <a:rPr lang="ru-RU" sz="4000" b="1" dirty="0" err="1">
                <a:solidFill>
                  <a:srgbClr val="000000"/>
                </a:solidFill>
                <a:cs typeface="Arial" charset="0"/>
              </a:rPr>
              <a:t>ву</a:t>
            </a:r>
            <a:r>
              <a:rPr lang="ru-RU" sz="4000" b="1" dirty="0">
                <a:solidFill>
                  <a:srgbClr val="000000"/>
                </a:solidFill>
                <a:cs typeface="Arial" charset="0"/>
              </a:rPr>
              <a:t>. </a:t>
            </a:r>
          </a:p>
          <a:p>
            <a:pPr eaLnBrk="1" hangingPunct="1">
              <a:defRPr/>
            </a:pPr>
            <a:r>
              <a:rPr lang="ru-RU" sz="4000" b="1" dirty="0">
                <a:solidFill>
                  <a:srgbClr val="000000"/>
                </a:solidFill>
                <a:cs typeface="Arial" charset="0"/>
              </a:rPr>
              <a:t>На нём реки, горы и м…</a:t>
            </a:r>
            <a:r>
              <a:rPr lang="ru-RU" sz="4000" b="1" dirty="0" err="1">
                <a:solidFill>
                  <a:srgbClr val="000000"/>
                </a:solidFill>
                <a:cs typeface="Arial" charset="0"/>
              </a:rPr>
              <a:t>ря</a:t>
            </a:r>
            <a:r>
              <a:rPr lang="ru-RU" sz="4000" dirty="0">
                <a:solidFill>
                  <a:srgbClr val="000000"/>
                </a:solidFill>
                <a:cs typeface="Arial" charset="0"/>
              </a:rPr>
              <a:t>.</a:t>
            </a:r>
          </a:p>
        </p:txBody>
      </p:sp>
      <p:pic>
        <p:nvPicPr>
          <p:cNvPr id="30724" name="Picture 10" descr="0_9ff3e_a803ee8a_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3575" y="4149725"/>
            <a:ext cx="245745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/>
          </p:nvPr>
        </p:nvSpPr>
        <p:spPr>
          <a:xfrm>
            <a:off x="276225" y="549275"/>
            <a:ext cx="8867775" cy="993775"/>
          </a:xfrm>
          <a:solidFill>
            <a:srgbClr val="FFFF99"/>
          </a:solidFill>
          <a:ln w="76200">
            <a:solidFill>
              <a:srgbClr val="FFFF00"/>
            </a:solidFill>
          </a:ln>
        </p:spPr>
        <p:txBody>
          <a:bodyPr/>
          <a:lstStyle/>
          <a:p>
            <a:r>
              <a:rPr lang="ru-RU" altLang="ru-RU" sz="4800" b="1" smtClean="0">
                <a:solidFill>
                  <a:srgbClr val="000066"/>
                </a:solidFill>
              </a:rPr>
              <a:t>Занимательный русский язык.</a:t>
            </a:r>
          </a:p>
        </p:txBody>
      </p:sp>
      <p:pic>
        <p:nvPicPr>
          <p:cNvPr id="31747" name="Picture 5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349500"/>
            <a:ext cx="4578350" cy="338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7" descr="130711-124116-34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700" y="1773238"/>
            <a:ext cx="36957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&amp;SHcy;&amp;kcy;&amp;ocy;&amp;lcy;&amp;softcy;&amp;ncy;&amp;acy;&amp;yacy; &amp;dcy;&amp;ocy;&amp;scy;&amp;kcy;&amp;acy; - &amp;Ocy;&amp;lcy;&amp;softcy;&amp;gcy;&amp;acy; &amp;Vcy;&amp;acy;&amp;scy;&amp;icy;&amp;lcy;&amp;softcy;&amp;iecy;&amp;vcy;&amp;ncy;&amp;acy; &amp;Scy;&amp;mcy;&amp;icy;&amp;rcy;&amp;ncy;&amp;ocy;&amp;vcy;&amp;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49275"/>
            <a:ext cx="91440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2"/>
          <p:cNvSpPr>
            <a:spLocks noGrp="1"/>
          </p:cNvSpPr>
          <p:nvPr>
            <p:ph type="title"/>
          </p:nvPr>
        </p:nvSpPr>
        <p:spPr>
          <a:xfrm>
            <a:off x="971550" y="2349500"/>
            <a:ext cx="6635750" cy="1714500"/>
          </a:xfrm>
        </p:spPr>
        <p:txBody>
          <a:bodyPr/>
          <a:lstStyle/>
          <a:p>
            <a:r>
              <a:rPr lang="ru-RU" altLang="ru-RU" sz="4800" b="1" i="1" smtClean="0">
                <a:solidFill>
                  <a:srgbClr val="FFFF00"/>
                </a:solidFill>
              </a:rPr>
              <a:t>Слово и </a:t>
            </a:r>
            <a:br>
              <a:rPr lang="ru-RU" altLang="ru-RU" sz="4800" b="1" i="1" smtClean="0">
                <a:solidFill>
                  <a:srgbClr val="FFFF00"/>
                </a:solidFill>
              </a:rPr>
            </a:br>
            <a:r>
              <a:rPr lang="ru-RU" altLang="ru-RU" sz="4800" b="1" i="1" smtClean="0">
                <a:solidFill>
                  <a:srgbClr val="FFFF00"/>
                </a:solidFill>
              </a:rPr>
              <a:t>словосочетание.</a:t>
            </a:r>
          </a:p>
        </p:txBody>
      </p:sp>
      <p:sp>
        <p:nvSpPr>
          <p:cNvPr id="5124" name="Rectangle 8"/>
          <p:cNvSpPr>
            <a:spLocks noChangeArrowheads="1"/>
          </p:cNvSpPr>
          <p:nvPr/>
        </p:nvSpPr>
        <p:spPr bwMode="auto">
          <a:xfrm>
            <a:off x="2555875" y="1484313"/>
            <a:ext cx="41513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4400" b="1" i="1">
                <a:solidFill>
                  <a:srgbClr val="FFFF00"/>
                </a:solidFill>
              </a:rPr>
              <a:t>Урок № 20.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750" y="0"/>
            <a:ext cx="7920038" cy="8477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b="1" dirty="0"/>
              <a:t>Как ты понимаешь данный фразеологический оборот?</a:t>
            </a:r>
          </a:p>
        </p:txBody>
      </p:sp>
      <p:sp>
        <p:nvSpPr>
          <p:cNvPr id="3277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277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32773" name="Picture 7" descr="519abc9e46e8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1146175"/>
            <a:ext cx="6842125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3" name="Picture 5" descr="img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969963"/>
            <a:ext cx="7850188" cy="588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7" name="Rectangle 9"/>
          <p:cNvSpPr>
            <a:spLocks/>
          </p:cNvSpPr>
          <p:nvPr/>
        </p:nvSpPr>
        <p:spPr bwMode="auto">
          <a:xfrm>
            <a:off x="2195513" y="476250"/>
            <a:ext cx="5267325" cy="850900"/>
          </a:xfrm>
          <a:prstGeom prst="rect">
            <a:avLst/>
          </a:prstGeom>
          <a:solidFill>
            <a:srgbClr val="FFFF99"/>
          </a:solidFill>
          <a:ln w="76200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5400" b="1">
                <a:solidFill>
                  <a:srgbClr val="000066"/>
                </a:solidFill>
                <a:latin typeface="Calibri" pitchFamily="34" charset="0"/>
              </a:rPr>
              <a:t>Точить лясы.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5" descr="D:\клипарты\цифры буквы\alf238\2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2781300"/>
            <a:ext cx="27813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TextBox 10"/>
          <p:cNvSpPr txBox="1">
            <a:spLocks noChangeArrowheads="1"/>
          </p:cNvSpPr>
          <p:nvPr/>
        </p:nvSpPr>
        <p:spPr bwMode="auto">
          <a:xfrm>
            <a:off x="5076825" y="333375"/>
            <a:ext cx="24765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400" b="1"/>
              <a:t>Отгадай ребус.</a:t>
            </a:r>
          </a:p>
        </p:txBody>
      </p:sp>
      <p:pic>
        <p:nvPicPr>
          <p:cNvPr id="33796" name="Picture 12" descr="photo-535362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9563" y="1125538"/>
            <a:ext cx="2351087" cy="332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16" descr="87872610_21133899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4300" y="1341438"/>
            <a:ext cx="3033713" cy="303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20" descr="26013_3876059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1550" y="2565400"/>
            <a:ext cx="273685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Picture 14" descr="full13148767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71550" y="0"/>
            <a:ext cx="2625725" cy="316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0" name="Picture 18" descr="6c1b0a7a1806t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71550" y="3644900"/>
            <a:ext cx="2808288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1" name="Rectangle 21"/>
          <p:cNvSpPr>
            <a:spLocks/>
          </p:cNvSpPr>
          <p:nvPr/>
        </p:nvSpPr>
        <p:spPr bwMode="auto">
          <a:xfrm>
            <a:off x="4067175" y="4941888"/>
            <a:ext cx="4906963" cy="1354137"/>
          </a:xfrm>
          <a:prstGeom prst="rect">
            <a:avLst/>
          </a:prstGeom>
          <a:solidFill>
            <a:srgbClr val="FFFF99"/>
          </a:solidFill>
          <a:ln w="76200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5400" b="1">
                <a:solidFill>
                  <a:srgbClr val="000066"/>
                </a:solidFill>
                <a:latin typeface="Calibri" pitchFamily="34" charset="0"/>
              </a:rPr>
              <a:t>подруга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2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2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92500" y="5589588"/>
            <a:ext cx="3171825" cy="8477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2400" b="1">
                <a:solidFill>
                  <a:srgbClr val="000000"/>
                </a:solidFill>
                <a:cs typeface="Arial" charset="0"/>
              </a:rPr>
              <a:t>Составьте  рассказ </a:t>
            </a:r>
          </a:p>
          <a:p>
            <a:pPr eaLnBrk="1" hangingPunct="1">
              <a:defRPr/>
            </a:pPr>
            <a:r>
              <a:rPr lang="ru-RU" sz="2400" b="1">
                <a:solidFill>
                  <a:srgbClr val="000000"/>
                </a:solidFill>
                <a:cs typeface="Arial" charset="0"/>
              </a:rPr>
              <a:t>по картинке.</a:t>
            </a:r>
          </a:p>
        </p:txBody>
      </p:sp>
      <p:pic>
        <p:nvPicPr>
          <p:cNvPr id="80901" name="rec0927-100206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50825" y="2603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7" descr="Image679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28575" y="0"/>
            <a:ext cx="9172575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" fill="hold"/>
                                        <p:tgtEl>
                                          <p:spTgt spid="8090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0901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350" y="404813"/>
            <a:ext cx="6300788" cy="16732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800" b="1">
                <a:solidFill>
                  <a:srgbClr val="000000"/>
                </a:solidFill>
                <a:cs typeface="Arial" charset="0"/>
              </a:rPr>
              <a:t>Составьте словосочетания. </a:t>
            </a:r>
          </a:p>
          <a:p>
            <a:pPr eaLnBrk="1" hangingPunct="1">
              <a:defRPr/>
            </a:pPr>
            <a:r>
              <a:rPr lang="ru-RU" sz="2800" b="1">
                <a:solidFill>
                  <a:srgbClr val="000000"/>
                </a:solidFill>
                <a:cs typeface="Arial" charset="0"/>
              </a:rPr>
              <a:t>Что вы узнали сегодня нового?</a:t>
            </a:r>
          </a:p>
          <a:p>
            <a:pPr eaLnBrk="1" hangingPunct="1">
              <a:defRPr/>
            </a:pPr>
            <a:r>
              <a:rPr lang="ru-RU" sz="2800" b="1">
                <a:solidFill>
                  <a:srgbClr val="000000"/>
                </a:solidFill>
                <a:cs typeface="Arial" charset="0"/>
              </a:rPr>
              <a:t>Оцени</a:t>
            </a:r>
            <a:r>
              <a:rPr lang="ru-RU" sz="2800" b="1">
                <a:solidFill>
                  <a:srgbClr val="000000"/>
                </a:solidFill>
                <a:latin typeface="Arial" charset="0"/>
                <a:cs typeface="Arial" charset="0"/>
              </a:rPr>
              <a:t>те</a:t>
            </a:r>
            <a:r>
              <a:rPr lang="ru-RU" sz="2800" b="1">
                <a:solidFill>
                  <a:srgbClr val="000000"/>
                </a:solidFill>
                <a:cs typeface="Arial" charset="0"/>
              </a:rPr>
              <a:t> свою работу на уроке.</a:t>
            </a:r>
          </a:p>
          <a:p>
            <a:pPr eaLnBrk="1" hangingPunct="1">
              <a:defRPr/>
            </a:pPr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35843" name="Picture 8" descr="204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716338"/>
            <a:ext cx="476250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10" descr="toys-for-childre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3213100"/>
            <a:ext cx="2819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12" descr="8120_050_PARK_BK_SH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1275" y="2205038"/>
            <a:ext cx="2474913" cy="247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>
          <a:xfrm>
            <a:off x="900113" y="0"/>
            <a:ext cx="6923087" cy="922338"/>
          </a:xfrm>
        </p:spPr>
        <p:txBody>
          <a:bodyPr/>
          <a:lstStyle/>
          <a:p>
            <a:r>
              <a:rPr lang="ru-RU" altLang="ru-RU" sz="2800" i="1" smtClean="0"/>
              <a:t>Я сегодня доволен своей работой!</a:t>
            </a:r>
          </a:p>
        </p:txBody>
      </p:sp>
      <p:sp>
        <p:nvSpPr>
          <p:cNvPr id="36867" name="Rectangle 3"/>
          <p:cNvSpPr>
            <a:spLocks noGrp="1"/>
          </p:cNvSpPr>
          <p:nvPr>
            <p:ph type="body" idx="1"/>
          </p:nvPr>
        </p:nvSpPr>
        <p:spPr>
          <a:xfrm>
            <a:off x="-252413" y="620713"/>
            <a:ext cx="8229601" cy="4525962"/>
          </a:xfrm>
        </p:spPr>
        <p:txBody>
          <a:bodyPr/>
          <a:lstStyle/>
          <a:p>
            <a:pPr lvl="4">
              <a:buFont typeface="Arial" charset="0"/>
              <a:buNone/>
            </a:pPr>
            <a:r>
              <a:rPr lang="ru-RU" altLang="ru-RU" sz="2800" i="1" smtClean="0"/>
              <a:t>Я сегодня на уроке не всё понял.</a:t>
            </a:r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1844675"/>
            <a:ext cx="5761038" cy="3167063"/>
          </a:xfrm>
          <a:prstGeom prst="rect">
            <a:avLst/>
          </a:prstGeom>
          <a:solidFill>
            <a:srgbClr val="00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</p:pic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1619250" y="1052513"/>
            <a:ext cx="71358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altLang="ru-RU" sz="2400" i="1"/>
              <a:t>Сегодня на уроке мне многое было непонятно. </a:t>
            </a:r>
          </a:p>
          <a:p>
            <a:endParaRPr lang="ru-RU" altLang="ru-RU" sz="240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/>
          </p:cNvSpPr>
          <p:nvPr>
            <p:ph type="title"/>
          </p:nvPr>
        </p:nvSpPr>
        <p:spPr>
          <a:xfrm>
            <a:off x="3132138" y="404813"/>
            <a:ext cx="2674937" cy="1282700"/>
          </a:xfrm>
          <a:solidFill>
            <a:srgbClr val="FFFF99"/>
          </a:solidFill>
          <a:ln w="76200">
            <a:solidFill>
              <a:srgbClr val="FFFF00"/>
            </a:solidFill>
          </a:ln>
        </p:spPr>
        <p:txBody>
          <a:bodyPr/>
          <a:lstStyle/>
          <a:p>
            <a:r>
              <a:rPr lang="ru-RU" altLang="ru-RU" sz="6600" b="1" smtClean="0">
                <a:solidFill>
                  <a:srgbClr val="000066"/>
                </a:solidFill>
              </a:rPr>
              <a:t>конец</a:t>
            </a:r>
          </a:p>
        </p:txBody>
      </p:sp>
      <p:pic>
        <p:nvPicPr>
          <p:cNvPr id="37891" name="Picture 5" descr="0_9ff3e_a803ee8a_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513" y="1628775"/>
            <a:ext cx="47625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4"/>
          <p:cNvSpPr>
            <a:spLocks noChangeArrowheads="1"/>
          </p:cNvSpPr>
          <p:nvPr/>
        </p:nvSpPr>
        <p:spPr bwMode="auto">
          <a:xfrm>
            <a:off x="539750" y="333375"/>
            <a:ext cx="6496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1.</a:t>
            </a:r>
            <a:r>
              <a:rPr lang="ru-RU" altLang="ru-RU">
                <a:hlinkClick r:id="rId2"/>
              </a:rPr>
              <a:t>http://intimite.ru/images/2013-50/21756940-1007087198.jpg</a:t>
            </a:r>
            <a:r>
              <a:rPr lang="ru-RU" altLang="ru-RU"/>
              <a:t> </a:t>
            </a:r>
          </a:p>
        </p:txBody>
      </p:sp>
      <p:sp>
        <p:nvSpPr>
          <p:cNvPr id="38915" name="Rectangle 5"/>
          <p:cNvSpPr>
            <a:spLocks noChangeArrowheads="1"/>
          </p:cNvSpPr>
          <p:nvPr/>
        </p:nvSpPr>
        <p:spPr bwMode="auto">
          <a:xfrm>
            <a:off x="539750" y="908050"/>
            <a:ext cx="7435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2.</a:t>
            </a:r>
            <a:r>
              <a:rPr lang="ru-RU" altLang="ru-RU">
                <a:hlinkClick r:id="rId3"/>
              </a:rPr>
              <a:t>http://www.koreanrandom.com/forum/uploads/monthly_11_2013/post-</a:t>
            </a:r>
          </a:p>
          <a:p>
            <a:pPr eaLnBrk="1" hangingPunct="1"/>
            <a:r>
              <a:rPr lang="ru-RU" altLang="ru-RU">
                <a:hlinkClick r:id="rId3"/>
              </a:rPr>
              <a:t>12601-0-48087200-1383957371.jpg</a:t>
            </a:r>
            <a:r>
              <a:rPr lang="ru-RU" altLang="ru-RU"/>
              <a:t> </a:t>
            </a:r>
          </a:p>
        </p:txBody>
      </p:sp>
      <p:sp>
        <p:nvSpPr>
          <p:cNvPr id="38916" name="Rectangle 6"/>
          <p:cNvSpPr>
            <a:spLocks noChangeArrowheads="1"/>
          </p:cNvSpPr>
          <p:nvPr/>
        </p:nvSpPr>
        <p:spPr bwMode="auto">
          <a:xfrm>
            <a:off x="539750" y="1773238"/>
            <a:ext cx="4730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3.</a:t>
            </a:r>
            <a:r>
              <a:rPr lang="ru-RU" altLang="ru-RU">
                <a:hlinkClick r:id="rId4"/>
              </a:rPr>
              <a:t>http://www.newzzz.kz/images/img_184.jpg</a:t>
            </a:r>
            <a:r>
              <a:rPr lang="ru-RU" altLang="ru-RU"/>
              <a:t> </a:t>
            </a:r>
          </a:p>
        </p:txBody>
      </p:sp>
      <p:sp>
        <p:nvSpPr>
          <p:cNvPr id="38917" name="Rectangle 7"/>
          <p:cNvSpPr>
            <a:spLocks noChangeArrowheads="1"/>
          </p:cNvSpPr>
          <p:nvPr/>
        </p:nvSpPr>
        <p:spPr bwMode="auto">
          <a:xfrm>
            <a:off x="611188" y="2276475"/>
            <a:ext cx="785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4.</a:t>
            </a:r>
            <a:r>
              <a:rPr lang="ru-RU" altLang="ru-RU">
                <a:hlinkClick r:id="rId5"/>
              </a:rPr>
              <a:t>http://www.toyz.ru/pics/4/3/2/6/8/7/i/000300965_000305918_sizus600.jpg</a:t>
            </a:r>
            <a:r>
              <a:rPr lang="ru-RU" altLang="ru-RU"/>
              <a:t> </a:t>
            </a:r>
          </a:p>
        </p:txBody>
      </p:sp>
      <p:sp>
        <p:nvSpPr>
          <p:cNvPr id="38918" name="Rectangle 8"/>
          <p:cNvSpPr>
            <a:spLocks noChangeArrowheads="1"/>
          </p:cNvSpPr>
          <p:nvPr/>
        </p:nvSpPr>
        <p:spPr bwMode="auto">
          <a:xfrm>
            <a:off x="539750" y="2852738"/>
            <a:ext cx="8350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5.</a:t>
            </a:r>
            <a:r>
              <a:rPr lang="ru-RU" altLang="ru-RU">
                <a:hlinkClick r:id="rId6"/>
              </a:rPr>
              <a:t>http://i.uralweb.ru/albums/fotos/f/06f/06feb264881b58868b5ac6f1742f5a0a.jpg</a:t>
            </a:r>
            <a:r>
              <a:rPr lang="ru-RU" altLang="ru-RU"/>
              <a:t> </a:t>
            </a:r>
          </a:p>
        </p:txBody>
      </p:sp>
      <p:sp>
        <p:nvSpPr>
          <p:cNvPr id="38919" name="Rectangle 9"/>
          <p:cNvSpPr>
            <a:spLocks noChangeArrowheads="1"/>
          </p:cNvSpPr>
          <p:nvPr/>
        </p:nvSpPr>
        <p:spPr bwMode="auto">
          <a:xfrm>
            <a:off x="611188" y="3573463"/>
            <a:ext cx="7778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6.</a:t>
            </a:r>
            <a:r>
              <a:rPr lang="ru-RU" altLang="ru-RU">
                <a:hlinkClick r:id="rId7"/>
              </a:rPr>
              <a:t>http://www.bodieko.si/wp-content/uploads/2009/11/sveza-rdeca-pesa.jpg</a:t>
            </a:r>
            <a:r>
              <a:rPr lang="ru-RU" altLang="ru-RU"/>
              <a:t> </a:t>
            </a:r>
          </a:p>
        </p:txBody>
      </p:sp>
      <p:sp>
        <p:nvSpPr>
          <p:cNvPr id="38920" name="Rectangle 10"/>
          <p:cNvSpPr>
            <a:spLocks noChangeArrowheads="1"/>
          </p:cNvSpPr>
          <p:nvPr/>
        </p:nvSpPr>
        <p:spPr bwMode="auto">
          <a:xfrm>
            <a:off x="611188" y="4076700"/>
            <a:ext cx="6953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7.</a:t>
            </a:r>
            <a:r>
              <a:rPr lang="ru-RU" altLang="ru-RU">
                <a:hlinkClick r:id="rId8"/>
              </a:rPr>
              <a:t>http://img1.liveinternet.ru/images/attach/c/2/65/868/65868491_0_</a:t>
            </a:r>
          </a:p>
          <a:p>
            <a:pPr eaLnBrk="1" hangingPunct="1"/>
            <a:r>
              <a:rPr lang="ru-RU" altLang="ru-RU">
                <a:hlinkClick r:id="rId8"/>
              </a:rPr>
              <a:t>c9fb_ed3c67ad_XL.jpg</a:t>
            </a:r>
            <a:r>
              <a:rPr lang="ru-RU" altLang="ru-RU"/>
              <a:t> </a:t>
            </a:r>
          </a:p>
        </p:txBody>
      </p:sp>
      <p:sp>
        <p:nvSpPr>
          <p:cNvPr id="38921" name="Rectangle 11"/>
          <p:cNvSpPr>
            <a:spLocks noChangeArrowheads="1"/>
          </p:cNvSpPr>
          <p:nvPr/>
        </p:nvSpPr>
        <p:spPr bwMode="auto">
          <a:xfrm>
            <a:off x="539750" y="4797425"/>
            <a:ext cx="6813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8.</a:t>
            </a:r>
            <a:r>
              <a:rPr lang="ru-RU" altLang="ru-RU">
                <a:hlinkClick r:id="rId9"/>
              </a:rPr>
              <a:t>http://diet-log.ru/wp-content/uploads/2012/08/dinnaya_dieta.jpg</a:t>
            </a:r>
            <a:r>
              <a:rPr lang="ru-RU" altLang="ru-RU"/>
              <a:t> </a:t>
            </a:r>
          </a:p>
        </p:txBody>
      </p:sp>
      <p:sp>
        <p:nvSpPr>
          <p:cNvPr id="38922" name="Rectangle 12"/>
          <p:cNvSpPr>
            <a:spLocks noChangeArrowheads="1"/>
          </p:cNvSpPr>
          <p:nvPr/>
        </p:nvSpPr>
        <p:spPr bwMode="auto">
          <a:xfrm>
            <a:off x="468313" y="5229225"/>
            <a:ext cx="8642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9.</a:t>
            </a:r>
            <a:r>
              <a:rPr lang="ru-RU" altLang="ru-RU">
                <a:hlinkClick r:id="rId10"/>
              </a:rPr>
              <a:t>http://nevseoboi.com.ua/uploads/posts/2010-11/1291140393_fresh_strawberries_</a:t>
            </a:r>
          </a:p>
          <a:p>
            <a:pPr eaLnBrk="1" hangingPunct="1"/>
            <a:r>
              <a:rPr lang="ru-RU" altLang="ru-RU">
                <a:hlinkClick r:id="rId10"/>
              </a:rPr>
              <a:t>-0001-9.jpg</a:t>
            </a:r>
            <a:r>
              <a:rPr lang="ru-RU" altLang="ru-RU"/>
              <a:t> </a:t>
            </a:r>
          </a:p>
        </p:txBody>
      </p:sp>
      <p:sp>
        <p:nvSpPr>
          <p:cNvPr id="38923" name="Rectangle 13"/>
          <p:cNvSpPr>
            <a:spLocks noChangeArrowheads="1"/>
          </p:cNvSpPr>
          <p:nvPr/>
        </p:nvSpPr>
        <p:spPr bwMode="auto">
          <a:xfrm>
            <a:off x="611188" y="6021388"/>
            <a:ext cx="657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10.</a:t>
            </a:r>
            <a:r>
              <a:rPr lang="ru-RU" altLang="ru-RU">
                <a:hlinkClick r:id="rId11"/>
              </a:rPr>
              <a:t>http://festival.1september.ru/articles/573646/Image6799.jpg</a:t>
            </a:r>
            <a:r>
              <a:rPr lang="ru-RU" altLang="ru-RU"/>
              <a:t>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4"/>
          <p:cNvSpPr>
            <a:spLocks noChangeArrowheads="1"/>
          </p:cNvSpPr>
          <p:nvPr/>
        </p:nvSpPr>
        <p:spPr bwMode="auto">
          <a:xfrm>
            <a:off x="539750" y="476250"/>
            <a:ext cx="7893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11.</a:t>
            </a:r>
            <a:r>
              <a:rPr lang="ru-RU" altLang="ru-RU">
                <a:hlinkClick r:id="rId2"/>
              </a:rPr>
              <a:t>http://img.skimaster.ru/velo_2008/rukzak/8120_050_PARK_BK_SHP.jpg</a:t>
            </a:r>
            <a:r>
              <a:rPr lang="ru-RU" altLang="ru-RU"/>
              <a:t> </a:t>
            </a:r>
          </a:p>
        </p:txBody>
      </p:sp>
      <p:sp>
        <p:nvSpPr>
          <p:cNvPr id="39939" name="Rectangle 5"/>
          <p:cNvSpPr>
            <a:spLocks noChangeArrowheads="1"/>
          </p:cNvSpPr>
          <p:nvPr/>
        </p:nvSpPr>
        <p:spPr bwMode="auto">
          <a:xfrm>
            <a:off x="684213" y="1196975"/>
            <a:ext cx="6203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12.</a:t>
            </a:r>
            <a:r>
              <a:rPr lang="ru-RU" altLang="ru-RU">
                <a:hlinkClick r:id="rId3"/>
              </a:rPr>
              <a:t>http://hotel.magomir.ru/files/img/market/wares/2042.png</a:t>
            </a:r>
            <a:r>
              <a:rPr lang="ru-RU" altLang="ru-RU"/>
              <a:t> </a:t>
            </a:r>
          </a:p>
        </p:txBody>
      </p:sp>
      <p:sp>
        <p:nvSpPr>
          <p:cNvPr id="39940" name="Rectangle 6"/>
          <p:cNvSpPr>
            <a:spLocks noChangeArrowheads="1"/>
          </p:cNvSpPr>
          <p:nvPr/>
        </p:nvSpPr>
        <p:spPr bwMode="auto">
          <a:xfrm>
            <a:off x="539750" y="1844675"/>
            <a:ext cx="7131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13.</a:t>
            </a:r>
            <a:r>
              <a:rPr lang="ru-RU" altLang="ru-RU">
                <a:hlinkClick r:id="rId4"/>
              </a:rPr>
              <a:t>http://child-hood.ru/images/stories/1content/toys-for-children.jpeg</a:t>
            </a:r>
            <a:r>
              <a:rPr lang="ru-RU" altLang="ru-RU"/>
              <a:t> </a:t>
            </a:r>
          </a:p>
        </p:txBody>
      </p:sp>
      <p:sp>
        <p:nvSpPr>
          <p:cNvPr id="39941" name="Rectangle 7"/>
          <p:cNvSpPr>
            <a:spLocks noChangeArrowheads="1"/>
          </p:cNvSpPr>
          <p:nvPr/>
        </p:nvSpPr>
        <p:spPr bwMode="auto">
          <a:xfrm>
            <a:off x="323850" y="2565400"/>
            <a:ext cx="8813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14.</a:t>
            </a:r>
            <a:r>
              <a:rPr lang="ru-RU" altLang="ru-RU">
                <a:hlinkClick r:id="rId5"/>
              </a:rPr>
              <a:t>http://cdn-frm-eu.wargaming.net/wot/ru/profile/photo-5353629.gif?_r=1357655240</a:t>
            </a:r>
            <a:r>
              <a:rPr lang="ru-RU" altLang="ru-RU"/>
              <a:t> </a:t>
            </a:r>
          </a:p>
        </p:txBody>
      </p:sp>
      <p:sp>
        <p:nvSpPr>
          <p:cNvPr id="39942" name="Rectangle 8"/>
          <p:cNvSpPr>
            <a:spLocks noChangeArrowheads="1"/>
          </p:cNvSpPr>
          <p:nvPr/>
        </p:nvSpPr>
        <p:spPr bwMode="auto">
          <a:xfrm>
            <a:off x="755650" y="3213100"/>
            <a:ext cx="4984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15.</a:t>
            </a:r>
            <a:r>
              <a:rPr lang="ru-RU" altLang="ru-RU">
                <a:hlinkClick r:id="rId6"/>
              </a:rPr>
              <a:t>http://rodrus.com/news/i/full1314876710.jpg</a:t>
            </a:r>
            <a:r>
              <a:rPr lang="ru-RU" altLang="ru-RU"/>
              <a:t> </a:t>
            </a:r>
          </a:p>
        </p:txBody>
      </p:sp>
      <p:sp>
        <p:nvSpPr>
          <p:cNvPr id="39943" name="Rectangle 9"/>
          <p:cNvSpPr>
            <a:spLocks noChangeArrowheads="1"/>
          </p:cNvSpPr>
          <p:nvPr/>
        </p:nvSpPr>
        <p:spPr bwMode="auto">
          <a:xfrm>
            <a:off x="468313" y="3860800"/>
            <a:ext cx="8477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16.</a:t>
            </a:r>
            <a:r>
              <a:rPr lang="ru-RU" altLang="ru-RU">
                <a:hlinkClick r:id="rId7"/>
              </a:rPr>
              <a:t>http://img0.liveinternet.ru/images/attach/c/5/87/872/87872610_211338997.png</a:t>
            </a:r>
            <a:r>
              <a:rPr lang="ru-RU" altLang="ru-RU"/>
              <a:t> </a:t>
            </a:r>
          </a:p>
        </p:txBody>
      </p:sp>
      <p:sp>
        <p:nvSpPr>
          <p:cNvPr id="39944" name="Rectangle 11"/>
          <p:cNvSpPr>
            <a:spLocks noChangeArrowheads="1"/>
          </p:cNvSpPr>
          <p:nvPr/>
        </p:nvSpPr>
        <p:spPr bwMode="auto">
          <a:xfrm>
            <a:off x="827088" y="4652963"/>
            <a:ext cx="7054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17.</a:t>
            </a:r>
            <a:r>
              <a:rPr lang="ru-RU" altLang="ru-RU">
                <a:hlinkClick r:id="rId8"/>
              </a:rPr>
              <a:t>http://rpp.nashaucheba.ru/pars_docs/refs/158/157685/img22.jpg</a:t>
            </a:r>
            <a:r>
              <a:rPr lang="ru-RU" altLang="ru-RU"/>
              <a:t> </a:t>
            </a:r>
          </a:p>
        </p:txBody>
      </p:sp>
      <p:sp>
        <p:nvSpPr>
          <p:cNvPr id="39945" name="Rectangle 12"/>
          <p:cNvSpPr>
            <a:spLocks noChangeArrowheads="1"/>
          </p:cNvSpPr>
          <p:nvPr/>
        </p:nvSpPr>
        <p:spPr bwMode="auto">
          <a:xfrm>
            <a:off x="971550" y="5300663"/>
            <a:ext cx="7588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18</a:t>
            </a:r>
            <a:r>
              <a:rPr lang="ru-RU" altLang="ru-RU">
                <a:hlinkClick r:id="rId9"/>
              </a:rPr>
              <a:t>http://proxy10.media.online.ua/uol/r3-ac26a5eaec/519abc9e46e8d.jpg</a:t>
            </a:r>
            <a:r>
              <a:rPr lang="ru-RU" altLang="ru-RU"/>
              <a:t> </a:t>
            </a:r>
          </a:p>
        </p:txBody>
      </p:sp>
      <p:sp>
        <p:nvSpPr>
          <p:cNvPr id="39946" name="Rectangle 13"/>
          <p:cNvSpPr>
            <a:spLocks noChangeArrowheads="1"/>
          </p:cNvSpPr>
          <p:nvPr/>
        </p:nvSpPr>
        <p:spPr bwMode="auto">
          <a:xfrm>
            <a:off x="971550" y="6021388"/>
            <a:ext cx="8134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19.</a:t>
            </a:r>
            <a:r>
              <a:rPr lang="ru-RU" altLang="ru-RU">
                <a:hlinkClick r:id="rId10"/>
              </a:rPr>
              <a:t>http://img-fotki.yandex.ru/get/5820/25585874.168/0_9ff3e_a803ee8a_L.jpg</a:t>
            </a:r>
            <a:r>
              <a:rPr lang="ru-RU" altLang="ru-RU"/>
              <a:t>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4"/>
          <p:cNvSpPr>
            <a:spLocks noChangeArrowheads="1"/>
          </p:cNvSpPr>
          <p:nvPr/>
        </p:nvSpPr>
        <p:spPr bwMode="auto">
          <a:xfrm>
            <a:off x="755650" y="549275"/>
            <a:ext cx="6457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20.</a:t>
            </a:r>
            <a:r>
              <a:rPr lang="ru-RU" altLang="ru-RU">
                <a:hlinkClick r:id="rId2"/>
              </a:rPr>
              <a:t>http://blogwar.ru/ifls/small-image/130711-124116-3417.jpg</a:t>
            </a:r>
            <a:r>
              <a:rPr lang="ru-RU" altLang="ru-RU"/>
              <a:t> </a:t>
            </a:r>
          </a:p>
        </p:txBody>
      </p:sp>
      <p:sp>
        <p:nvSpPr>
          <p:cNvPr id="40963" name="Rectangle 5"/>
          <p:cNvSpPr>
            <a:spLocks noChangeArrowheads="1"/>
          </p:cNvSpPr>
          <p:nvPr/>
        </p:nvSpPr>
        <p:spPr bwMode="auto">
          <a:xfrm>
            <a:off x="755650" y="1196975"/>
            <a:ext cx="415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21.</a:t>
            </a:r>
            <a:r>
              <a:rPr lang="ru-RU" altLang="ru-RU">
                <a:hlinkClick r:id="rId3"/>
              </a:rPr>
              <a:t>http://ymsdc.ru/uploads/news/1.png</a:t>
            </a:r>
            <a:r>
              <a:rPr lang="ru-RU" altLang="ru-RU"/>
              <a:t> </a:t>
            </a:r>
          </a:p>
        </p:txBody>
      </p:sp>
      <p:sp>
        <p:nvSpPr>
          <p:cNvPr id="40964" name="Rectangle 6"/>
          <p:cNvSpPr>
            <a:spLocks noChangeArrowheads="1"/>
          </p:cNvSpPr>
          <p:nvPr/>
        </p:nvSpPr>
        <p:spPr bwMode="auto">
          <a:xfrm>
            <a:off x="755650" y="1916113"/>
            <a:ext cx="6013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22.</a:t>
            </a:r>
            <a:r>
              <a:rPr lang="ru-RU" altLang="ru-RU">
                <a:hlinkClick r:id="rId4"/>
              </a:rPr>
              <a:t>http://www.edu.cap.ru/home/6311/pic/school0301.png</a:t>
            </a:r>
            <a:r>
              <a:rPr lang="ru-RU" altLang="ru-RU"/>
              <a:t> </a:t>
            </a:r>
          </a:p>
        </p:txBody>
      </p:sp>
      <p:sp>
        <p:nvSpPr>
          <p:cNvPr id="40965" name="Rectangle 7"/>
          <p:cNvSpPr>
            <a:spLocks noChangeArrowheads="1"/>
          </p:cNvSpPr>
          <p:nvPr/>
        </p:nvSpPr>
        <p:spPr bwMode="auto">
          <a:xfrm>
            <a:off x="755650" y="2565400"/>
            <a:ext cx="8134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23.</a:t>
            </a:r>
            <a:r>
              <a:rPr lang="ru-RU" altLang="ru-RU">
                <a:hlinkClick r:id="rId5"/>
              </a:rPr>
              <a:t>http://img-fotki.yandex.ru/get/5820/25585874.168/0_9ff3e_a803ee8a_L.jpg</a:t>
            </a:r>
            <a:r>
              <a:rPr lang="ru-RU" altLang="ru-RU"/>
              <a:t> </a:t>
            </a:r>
          </a:p>
        </p:txBody>
      </p:sp>
      <p:sp>
        <p:nvSpPr>
          <p:cNvPr id="40966" name="Rectangle 8"/>
          <p:cNvSpPr>
            <a:spLocks noChangeArrowheads="1"/>
          </p:cNvSpPr>
          <p:nvPr/>
        </p:nvSpPr>
        <p:spPr bwMode="auto">
          <a:xfrm>
            <a:off x="755650" y="3284538"/>
            <a:ext cx="6991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24.</a:t>
            </a:r>
            <a:r>
              <a:rPr lang="ru-RU" altLang="ru-RU">
                <a:hlinkClick r:id="rId6"/>
              </a:rPr>
              <a:t>http://www.cap.ru/home/65/obrazov/sajty/karach/Images/plat.gif</a:t>
            </a:r>
            <a:r>
              <a:rPr lang="ru-RU" altLang="ru-RU"/>
              <a:t> </a:t>
            </a:r>
          </a:p>
        </p:txBody>
      </p:sp>
      <p:sp>
        <p:nvSpPr>
          <p:cNvPr id="40967" name="Rectangle 10"/>
          <p:cNvSpPr>
            <a:spLocks noChangeArrowheads="1"/>
          </p:cNvSpPr>
          <p:nvPr/>
        </p:nvSpPr>
        <p:spPr bwMode="auto">
          <a:xfrm>
            <a:off x="755650" y="3933825"/>
            <a:ext cx="6470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25.</a:t>
            </a:r>
            <a:r>
              <a:rPr lang="ru-RU" altLang="ru-RU">
                <a:hlinkClick r:id="rId7"/>
              </a:rPr>
              <a:t>http://cs11351.vkontakte.ru/u45194787/-5/x_7603785a.jpg</a:t>
            </a:r>
            <a:r>
              <a:rPr lang="ru-RU" altLang="ru-RU"/>
              <a:t> </a:t>
            </a:r>
          </a:p>
        </p:txBody>
      </p:sp>
      <p:sp>
        <p:nvSpPr>
          <p:cNvPr id="40968" name="Rectangle 11"/>
          <p:cNvSpPr>
            <a:spLocks noChangeArrowheads="1"/>
          </p:cNvSpPr>
          <p:nvPr/>
        </p:nvSpPr>
        <p:spPr bwMode="auto">
          <a:xfrm>
            <a:off x="755650" y="4581525"/>
            <a:ext cx="780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26.</a:t>
            </a:r>
            <a:r>
              <a:rPr lang="ru-RU" altLang="ru-RU">
                <a:hlinkClick r:id="rId8"/>
              </a:rPr>
              <a:t>http://rs.ksu.edu.sa/wp-content/uploads/2013/03/Teacher_Vectors-1.jpg</a:t>
            </a:r>
            <a:r>
              <a:rPr lang="ru-RU" altLang="ru-RU"/>
              <a:t> </a:t>
            </a:r>
          </a:p>
        </p:txBody>
      </p:sp>
      <p:sp>
        <p:nvSpPr>
          <p:cNvPr id="40969" name="Rectangle 1024"/>
          <p:cNvSpPr>
            <a:spLocks noChangeArrowheads="1"/>
          </p:cNvSpPr>
          <p:nvPr/>
        </p:nvSpPr>
        <p:spPr bwMode="auto">
          <a:xfrm>
            <a:off x="900113" y="5300663"/>
            <a:ext cx="7994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27 </a:t>
            </a:r>
            <a:r>
              <a:rPr lang="ru-RU" altLang="ru-RU">
                <a:hlinkClick r:id="rId9"/>
              </a:rPr>
              <a:t>http://plotnikova.ucoz.ru/load/prezentacii/uchimsja_pisat_bukvy/5-1-0-256</a:t>
            </a:r>
            <a:r>
              <a:rPr lang="ru-RU" altLang="ru-RU"/>
              <a:t>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19475" y="0"/>
            <a:ext cx="1925638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6"/>
          <p:cNvSpPr>
            <a:spLocks/>
          </p:cNvSpPr>
          <p:nvPr/>
        </p:nvSpPr>
        <p:spPr bwMode="auto">
          <a:xfrm>
            <a:off x="323850" y="2636838"/>
            <a:ext cx="8459788" cy="3657600"/>
          </a:xfrm>
          <a:prstGeom prst="rect">
            <a:avLst/>
          </a:prstGeom>
          <a:solidFill>
            <a:srgbClr val="FFFF99"/>
          </a:solidFill>
          <a:ln w="76200">
            <a:solidFill>
              <a:srgbClr val="FFCC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4400" b="1" i="1">
                <a:solidFill>
                  <a:schemeClr val="hlink"/>
                </a:solidFill>
              </a:rPr>
              <a:t>Вы сюда пришли учиться,</a:t>
            </a:r>
            <a:br>
              <a:rPr lang="ru-RU" altLang="ru-RU" sz="4400" b="1" i="1">
                <a:solidFill>
                  <a:schemeClr val="hlink"/>
                </a:solidFill>
              </a:rPr>
            </a:br>
            <a:r>
              <a:rPr lang="ru-RU" altLang="ru-RU" sz="4400" b="1" i="1">
                <a:solidFill>
                  <a:schemeClr val="hlink"/>
                </a:solidFill>
              </a:rPr>
              <a:t>Не лениться, а трудиться.</a:t>
            </a:r>
            <a:br>
              <a:rPr lang="ru-RU" altLang="ru-RU" sz="4400" b="1" i="1">
                <a:solidFill>
                  <a:schemeClr val="hlink"/>
                </a:solidFill>
              </a:rPr>
            </a:br>
            <a:r>
              <a:rPr lang="ru-RU" altLang="ru-RU" sz="4400" b="1" i="1">
                <a:solidFill>
                  <a:schemeClr val="hlink"/>
                </a:solidFill>
              </a:rPr>
              <a:t>Работаем старательно,</a:t>
            </a:r>
            <a:br>
              <a:rPr lang="ru-RU" altLang="ru-RU" sz="4400" b="1" i="1">
                <a:solidFill>
                  <a:schemeClr val="hlink"/>
                </a:solidFill>
              </a:rPr>
            </a:br>
            <a:r>
              <a:rPr lang="ru-RU" altLang="ru-RU" sz="4400" b="1" i="1">
                <a:solidFill>
                  <a:schemeClr val="hlink"/>
                </a:solidFill>
              </a:rPr>
              <a:t>Слушаем внимательно.</a:t>
            </a:r>
          </a:p>
        </p:txBody>
      </p:sp>
      <p:pic>
        <p:nvPicPr>
          <p:cNvPr id="38922" name="rec0818-111125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50825" y="1889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24" fill="hold"/>
                                        <p:tgtEl>
                                          <p:spTgt spid="389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92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&amp;SHcy;&amp;acy;&amp;bcy;&amp;lcy;&amp;ocy;&amp;ncy;&amp;ycy; &amp;dcy;&amp;lcy;&amp;yacy; &amp;kcy;&amp;rcy;&amp;ucy;&amp;zhcy;&amp;iecy;&amp;kcy; / &amp;Scy;&amp;ucy;&amp;vcy;&amp;iecy;&amp;ncy;&amp;icy;&amp;rcy;&amp;Pcy;&amp;rcy;&amp;ocy;&amp;fcy;&amp;i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41438"/>
            <a:ext cx="9144000" cy="551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2"/>
          <p:cNvSpPr>
            <a:spLocks noGrp="1"/>
          </p:cNvSpPr>
          <p:nvPr>
            <p:ph type="title"/>
          </p:nvPr>
        </p:nvSpPr>
        <p:spPr>
          <a:xfrm>
            <a:off x="2411413" y="404813"/>
            <a:ext cx="5554662" cy="1143000"/>
          </a:xfrm>
          <a:solidFill>
            <a:srgbClr val="FFFF99"/>
          </a:solidFill>
          <a:ln w="76200">
            <a:solidFill>
              <a:srgbClr val="FFFF00"/>
            </a:solidFill>
          </a:ln>
        </p:spPr>
        <p:txBody>
          <a:bodyPr/>
          <a:lstStyle/>
          <a:p>
            <a:r>
              <a:rPr lang="ru-RU" altLang="ru-RU" sz="5400" b="1" i="1" smtClean="0">
                <a:solidFill>
                  <a:srgbClr val="000066"/>
                </a:solidFill>
              </a:rPr>
              <a:t>Чистописание.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>
          <a:xfrm>
            <a:off x="323850" y="333375"/>
            <a:ext cx="8675688" cy="4883150"/>
          </a:xfrm>
          <a:solidFill>
            <a:srgbClr val="FFFF99"/>
          </a:solidFill>
          <a:ln w="76200">
            <a:solidFill>
              <a:srgbClr val="FFCC00"/>
            </a:solidFill>
          </a:ln>
        </p:spPr>
        <p:txBody>
          <a:bodyPr/>
          <a:lstStyle/>
          <a:p>
            <a:r>
              <a:rPr lang="ru-RU" altLang="ru-RU" b="1" i="1" smtClean="0">
                <a:solidFill>
                  <a:schemeClr val="hlink"/>
                </a:solidFill>
                <a:latin typeface="Arial" charset="0"/>
              </a:rPr>
              <a:t>Закипит - исходит паром,</a:t>
            </a:r>
            <a:br>
              <a:rPr lang="ru-RU" altLang="ru-RU" b="1" i="1" smtClean="0">
                <a:solidFill>
                  <a:schemeClr val="hlink"/>
                </a:solidFill>
                <a:latin typeface="Arial" charset="0"/>
              </a:rPr>
            </a:br>
            <a:r>
              <a:rPr lang="ru-RU" altLang="ru-RU" b="1" i="1" smtClean="0">
                <a:solidFill>
                  <a:schemeClr val="hlink"/>
                </a:solidFill>
                <a:latin typeface="Arial" charset="0"/>
              </a:rPr>
              <a:t>И свистит, и пышет жаром,</a:t>
            </a:r>
            <a:br>
              <a:rPr lang="ru-RU" altLang="ru-RU" b="1" i="1" smtClean="0">
                <a:solidFill>
                  <a:schemeClr val="hlink"/>
                </a:solidFill>
                <a:latin typeface="Arial" charset="0"/>
              </a:rPr>
            </a:br>
            <a:r>
              <a:rPr lang="ru-RU" altLang="ru-RU" b="1" i="1" smtClean="0">
                <a:solidFill>
                  <a:schemeClr val="hlink"/>
                </a:solidFill>
                <a:latin typeface="Arial" charset="0"/>
              </a:rPr>
              <a:t>Крышкой брякает, стучит: - </a:t>
            </a:r>
            <a:br>
              <a:rPr lang="ru-RU" altLang="ru-RU" b="1" i="1" smtClean="0">
                <a:solidFill>
                  <a:schemeClr val="hlink"/>
                </a:solidFill>
                <a:latin typeface="Arial" charset="0"/>
              </a:rPr>
            </a:br>
            <a:r>
              <a:rPr lang="ru-RU" altLang="ru-RU" b="1" i="1" smtClean="0">
                <a:solidFill>
                  <a:schemeClr val="hlink"/>
                </a:solidFill>
                <a:latin typeface="Arial" charset="0"/>
              </a:rPr>
              <a:t>Эй! Сними меня! - кричит</a:t>
            </a:r>
            <a:r>
              <a:rPr lang="ru-RU" altLang="ru-RU" smtClean="0"/>
              <a:t> </a:t>
            </a:r>
          </a:p>
        </p:txBody>
      </p:sp>
      <p:pic>
        <p:nvPicPr>
          <p:cNvPr id="46089" name="Picture 9" descr="257914203_7"/>
          <p:cNvPicPr>
            <a:picLocks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403350" y="404813"/>
            <a:ext cx="5592763" cy="6453187"/>
          </a:xfrm>
          <a:noFill/>
        </p:spPr>
      </p:pic>
      <p:sp>
        <p:nvSpPr>
          <p:cNvPr id="46093" name="Rectangle 13"/>
          <p:cNvSpPr>
            <a:spLocks/>
          </p:cNvSpPr>
          <p:nvPr/>
        </p:nvSpPr>
        <p:spPr bwMode="auto">
          <a:xfrm>
            <a:off x="2124075" y="4221163"/>
            <a:ext cx="4392613" cy="1657350"/>
          </a:xfrm>
          <a:prstGeom prst="rect">
            <a:avLst/>
          </a:prstGeom>
          <a:solidFill>
            <a:srgbClr val="FFFF99"/>
          </a:solidFill>
          <a:ln w="76200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4400" b="1" i="1">
                <a:solidFill>
                  <a:schemeClr val="hlink"/>
                </a:solidFill>
              </a:rPr>
              <a:t>ЧАЙНИК</a:t>
            </a:r>
            <a:endParaRPr lang="ru-RU" altLang="ru-RU" sz="4400" b="1" i="1"/>
          </a:p>
        </p:txBody>
      </p:sp>
      <p:pic>
        <p:nvPicPr>
          <p:cNvPr id="46096" name="rec0819-101313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95288" y="3333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49" fill="hold"/>
                                        <p:tgtEl>
                                          <p:spTgt spid="460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6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6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096"/>
                </p:tgtEl>
              </p:cMediaNode>
            </p:audio>
          </p:childTnLst>
        </p:cTn>
      </p:par>
    </p:tnLst>
    <p:bldLst>
      <p:bldP spid="4609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Line 2"/>
          <p:cNvSpPr>
            <a:spLocks noChangeShapeType="1"/>
          </p:cNvSpPr>
          <p:nvPr/>
        </p:nvSpPr>
        <p:spPr bwMode="auto">
          <a:xfrm>
            <a:off x="468313" y="476250"/>
            <a:ext cx="8280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9219" name="Picture 3" descr="144A61F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5375" y="3933825"/>
            <a:ext cx="1943100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539750" y="2205038"/>
            <a:ext cx="82804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>
            <a:off x="468313" y="6237288"/>
            <a:ext cx="8280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>
            <a:off x="468313" y="3933825"/>
            <a:ext cx="8280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23" name="AutoShape 7"/>
          <p:cNvSpPr>
            <a:spLocks noChangeArrowheads="1"/>
          </p:cNvSpPr>
          <p:nvPr/>
        </p:nvSpPr>
        <p:spPr bwMode="auto">
          <a:xfrm>
            <a:off x="3779838" y="4365625"/>
            <a:ext cx="357187" cy="358775"/>
          </a:xfrm>
          <a:prstGeom prst="star8">
            <a:avLst>
              <a:gd name="adj" fmla="val 38250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pic>
        <p:nvPicPr>
          <p:cNvPr id="48136" name="Picture 8" descr="karanda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1208629">
            <a:off x="6443663" y="4508500"/>
            <a:ext cx="1944687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5" name="AutoShape 9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43888" y="6165850"/>
            <a:ext cx="576262" cy="503238"/>
          </a:xfrm>
          <a:prstGeom prst="actionButtonHome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9226" name="AutoShape 1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524750" y="6165850"/>
            <a:ext cx="576263" cy="503238"/>
          </a:xfrm>
          <a:prstGeom prst="actionButtonReturn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</p:spTree>
  </p:cSld>
  <p:clrMapOvr>
    <a:masterClrMapping/>
  </p:clrMapOvr>
  <p:transition advClick="0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68178E-6 L -0.27952 -0.068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" y="-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951 -0.06869 C -0.27257 -0.07747 -0.26562 -0.08626 -0.25902 -0.09621 C -0.25243 -0.10615 -0.24479 -0.11818 -0.23975 -0.12905 C -0.23472 -0.13992 -0.23298 -0.16096 -0.22882 -0.16189 C -0.22465 -0.16281 -0.22291 -0.14084 -0.2151 -0.13437 C -0.20729 -0.12789 -0.19236 -0.1228 -0.18229 -0.1235 C -0.17222 -0.12419 -0.16267 -0.13136 -0.15486 -0.13807 C -0.14704 -0.14477 -0.1375 -0.16304 -0.13576 -0.16374 C -0.13402 -0.16443 -0.13941 -0.15564 -0.14392 -0.14177 C -0.14843 -0.12789 -0.15659 -0.10176 -0.16319 -0.07979 C -0.16979 -0.05782 -0.17691 -0.03145 -0.18368 -0.01041 C -0.19045 0.01064 -0.19704 0.0259 -0.20416 0.04625 C -0.21128 0.06661 -0.22309 0.09482 -0.22604 0.11193 C -0.22899 0.12905 -0.22673 0.14131 -0.22204 0.14847 C -0.21736 0.15564 -0.20625 0.15819 -0.19739 0.15564 C -0.18854 0.1531 -0.17847 0.14269 -0.16857 0.1339 C -0.15868 0.12512 -0.14514 0.11032 -0.13836 0.10268 C -0.13159 0.09505 -0.12951 0.09158 -0.12743 0.08811 " pathEditMode="relative" rAng="0" ptsTypes="aaaaaaaaaaaaaaaaaA">
                                      <p:cBhvr>
                                        <p:cTn id="10" dur="5000" fill="hold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" y="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13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altLang="ru-RU" sz="4800" b="1" i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Чистописание (ч)</a:t>
            </a:r>
            <a:endParaRPr lang="ru-RU" altLang="ru-RU" sz="4800" i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Picture 4" descr="D:\презентации\Азбука здоровья 2\Картинки\1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12138" y="6215063"/>
            <a:ext cx="931862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700213"/>
            <a:ext cx="908050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8" name="Picture 6" descr="karanda1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1391207">
            <a:off x="6516688" y="4508500"/>
            <a:ext cx="1944687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AutoShape 8"/>
          <p:cNvSpPr>
            <a:spLocks noChangeArrowheads="1"/>
          </p:cNvSpPr>
          <p:nvPr/>
        </p:nvSpPr>
        <p:spPr bwMode="auto">
          <a:xfrm>
            <a:off x="0" y="1844675"/>
            <a:ext cx="357188" cy="358775"/>
          </a:xfrm>
          <a:prstGeom prst="star8">
            <a:avLst>
              <a:gd name="adj" fmla="val 38250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 0.02359 C -0.0125 0.02012 -0.02031 0.0185 -0.02795 0.01619 C -0.03073 0.01365 -0.03333 0.01064 -0.03645 0.00902 C -0.03784 0.00833 -0.03906 0.0081 -0.04062 0.00717 C -0.04791 0.00232 -0.05 -0.00323 -0.05885 -0.00693 C -0.06805 -0.01873 -0.05503 -0.00323 -0.06597 -0.01249 C -0.06753 -0.01387 -0.06857 -0.01642 -0.06996 -0.0178 C -0.07534 -0.02335 -0.08177 -0.02752 -0.08836 -0.03052 C -0.09531 -0.037 -0.10277 -0.04324 -0.11059 -0.04833 C -0.1177 -0.05434 -0.11041 -0.04463 -0.11927 -0.05365 C -0.12795 -0.06013 -0.13368 -0.06799 -0.14218 -0.07169 C -0.14635 -0.07724 -0.1493 -0.07909 -0.15451 -0.08256 C -0.16579 -0.08834 -0.17395 -0.09435 -0.18507 -0.09852 C -0.19114 -0.10522 -0.19965 -0.11216 -0.20954 -0.11471 C -0.21579 -0.12326 -0.20538 -0.11239 -0.21788 -0.12211 C -0.22187 -0.12396 -0.22239 -0.12743 -0.22673 -0.12904 C -0.22795 -0.13089 -0.2342 -0.13274 -0.2342 -0.13251 C -0.24149 -0.13968 -0.24843 -0.14176 -0.25868 -0.14708 C -0.27343 -0.15656 -0.26475 -0.15217 -0.27291 -0.1561 C -0.27777 -0.16235 -0.28923 -0.16998 -0.29548 -0.17229 C -0.29722 -0.17391 -0.30069 -0.17622 -0.30156 -0.17761 C -0.30364 -0.17923 -0.30954 -0.18108 -0.30954 -0.18085 C -0.31475 -0.1901 -0.321 -0.19357 -0.32916 -0.19727 C -0.33559 -0.20536 -0.33836 -0.20814 -0.346 -0.21161 C -0.35225 -0.21762 -0.35885 -0.2234 -0.36579 -0.2278 C -0.37343 -0.23774 -0.36614 -0.23034 -0.37864 -0.23496 C -0.38454 -0.23728 -0.38802 -0.2419 -0.39409 -0.24398 C -0.40312 -0.25532 -0.41423 -0.25948 -0.42639 -0.26387 C -0.42882 -0.26572 -0.43593 -0.27197 -0.43802 -0.27266 C -0.44184 -0.27428 -0.44652 -0.27382 -0.45034 -0.27428 C -0.45746 -0.27567 -0.46527 -0.27844 -0.4717 -0.27983 C -0.47777 -0.28746 -0.48698 -0.28538 -0.49392 -0.28885 C -0.50243 -0.29903 -0.50538 -0.30064 -0.5177 -0.30319 C -0.52656 -0.30735 -0.53402 -0.31521 -0.54461 -0.31753 C -0.55121 -0.32516 -0.55746 -0.32793 -0.56597 -0.33002 C -0.57951 -0.3388 -0.58333 -0.34042 -0.59965 -0.3425 C -0.6125 -0.34875 -0.62691 -0.35175 -0.64062 -0.35499 C -0.64652 -0.35661 -0.65052 -0.35939 -0.6559 -0.36239 C -0.66076 -0.36517 -0.66632 -0.3654 -0.67135 -0.36771 C -0.68003 -0.37812 -0.66805 -0.36471 -0.67847 -0.37303 C -0.68073 -0.37488 -0.68194 -0.37835 -0.6842 -0.3802 C -0.6868 -0.38274 -0.69253 -0.38737 -0.69253 -0.38714 C -0.69583 -0.40009 -0.69427 -0.39477 -0.69687 -0.40356 C -0.696 -0.4179 -0.69687 -0.42483 -0.69253 -0.4357 " pathEditMode="relative" rAng="0" ptsTypes="fffffffffffffffffffffffffffffffffffffffffffA">
                                      <p:cBhvr>
                                        <p:cTn id="6" dur="3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6" y="-2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9254 -0.43571 C -0.69149 -0.4371 -0.6908 -0.43871 -0.68958 -0.43964 C -0.68837 -0.44056 -0.68629 -0.43987 -0.68542 -0.44149 C -0.68333 -0.44588 -0.68386 -0.45167 -0.68264 -0.45652 C -0.67934 -0.44288 -0.68264 -0.4438 -0.67274 -0.44704 C -0.67136 -0.4475 -0.66997 -0.4482 -0.66858 -0.44889 C -0.66754 -0.45005 -0.66458 -0.45375 -0.66563 -0.45259 C -0.66667 -0.45143 -0.66771 -0.45028 -0.66858 -0.44889 C -0.6717 -0.4438 -0.67222 -0.43871 -0.67552 -0.43386 C -0.67604 -0.43201 -0.67622 -0.42993 -0.67691 -0.42831 C -0.67761 -0.42669 -0.67917 -0.42623 -0.67986 -0.42461 C -0.68212 -0.41859 -0.68316 -0.41189 -0.68542 -0.40587 C -0.6849 -0.40032 -0.68629 -0.39385 -0.68403 -0.38899 C -0.68316 -0.38714 -0.67292 -0.3957 -0.67136 -0.39639 C -0.6684 -0.40241 -0.66597 -0.40564 -0.66146 -0.40957 C -0.66094 -0.41142 -0.66094 -0.41351 -0.66007 -0.41513 C -0.65556 -0.42438 -0.6559 -0.41767 -0.6559 -0.42276 " pathEditMode="relative" ptsTypes="ffffffffffffffffA">
                                      <p:cBhvr>
                                        <p:cTn id="10" dur="3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Line 3"/>
          <p:cNvSpPr>
            <a:spLocks noChangeShapeType="1"/>
          </p:cNvSpPr>
          <p:nvPr/>
        </p:nvSpPr>
        <p:spPr bwMode="auto">
          <a:xfrm>
            <a:off x="468313" y="476250"/>
            <a:ext cx="8280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67" name="Line 4"/>
          <p:cNvSpPr>
            <a:spLocks noChangeShapeType="1"/>
          </p:cNvSpPr>
          <p:nvPr/>
        </p:nvSpPr>
        <p:spPr bwMode="auto">
          <a:xfrm>
            <a:off x="539750" y="5589588"/>
            <a:ext cx="8280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68" name="Line 5"/>
          <p:cNvSpPr>
            <a:spLocks noChangeShapeType="1"/>
          </p:cNvSpPr>
          <p:nvPr/>
        </p:nvSpPr>
        <p:spPr bwMode="auto">
          <a:xfrm>
            <a:off x="539750" y="4076700"/>
            <a:ext cx="82804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69" name="Line 6"/>
          <p:cNvSpPr>
            <a:spLocks noChangeShapeType="1"/>
          </p:cNvSpPr>
          <p:nvPr/>
        </p:nvSpPr>
        <p:spPr bwMode="auto">
          <a:xfrm>
            <a:off x="468313" y="2565400"/>
            <a:ext cx="8280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1270" name="Picture 8" descr="karanda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391207">
            <a:off x="6443663" y="4508500"/>
            <a:ext cx="1944687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1" name="AutoShape 9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43888" y="6165850"/>
            <a:ext cx="576262" cy="503238"/>
          </a:xfrm>
          <a:prstGeom prst="actionButtonHome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11272" name="AutoShape 1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6165850"/>
            <a:ext cx="576263" cy="503238"/>
          </a:xfrm>
          <a:prstGeom prst="actionButtonReturn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pic>
        <p:nvPicPr>
          <p:cNvPr id="11273" name="Picture 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700213"/>
            <a:ext cx="908050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1142</TotalTime>
  <Words>511</Words>
  <Application>Microsoft Office PowerPoint</Application>
  <PresentationFormat>Экран (4:3)</PresentationFormat>
  <Paragraphs>126</Paragraphs>
  <Slides>38</Slides>
  <Notes>0</Notes>
  <HiddenSlides>0</HiddenSlides>
  <MMClips>9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3" baseType="lpstr">
      <vt:lpstr>Arial</vt:lpstr>
      <vt:lpstr>Calibri</vt:lpstr>
      <vt:lpstr>Times New Roman</vt:lpstr>
      <vt:lpstr>Constantia</vt:lpstr>
      <vt:lpstr>Тема Office</vt:lpstr>
      <vt:lpstr>Слайд 1</vt:lpstr>
      <vt:lpstr>Мы – умные! Мы – смелые! Мы – старательные! Мы – внимательные! Мы в третьем классе учимся, Всё у нас получится! </vt:lpstr>
      <vt:lpstr>Слово и  словосочетание.</vt:lpstr>
      <vt:lpstr>Слайд 4</vt:lpstr>
      <vt:lpstr>Чистописание.</vt:lpstr>
      <vt:lpstr>Закипит - исходит паром, И свистит, и пышет жаром, Крышкой брякает, стучит: -  Эй! Сними меня! - кричит </vt:lpstr>
      <vt:lpstr>Слайд 7</vt:lpstr>
      <vt:lpstr>Чистописание (ч)</vt:lpstr>
      <vt:lpstr>Слайд 9</vt:lpstr>
      <vt:lpstr>Слайд 10</vt:lpstr>
      <vt:lpstr>Слайд 11</vt:lpstr>
      <vt:lpstr>Работа со словом из словаря.</vt:lpstr>
      <vt:lpstr>Слайд 13</vt:lpstr>
      <vt:lpstr>Слайд 14</vt:lpstr>
      <vt:lpstr>Повторение.</vt:lpstr>
      <vt:lpstr>Слайд 16</vt:lpstr>
      <vt:lpstr>Когда мы употребляем слово одеть, а когда надеть?</vt:lpstr>
      <vt:lpstr>Слайд 18</vt:lpstr>
      <vt:lpstr>Слайд 19</vt:lpstr>
      <vt:lpstr>Слайд 20</vt:lpstr>
      <vt:lpstr>Слайд 21</vt:lpstr>
      <vt:lpstr>Слайд 22</vt:lpstr>
      <vt:lpstr>Закрепление изученного.</vt:lpstr>
      <vt:lpstr>Слайд 24</vt:lpstr>
      <vt:lpstr>ФИЗКУЛЬТМИНУТКА. </vt:lpstr>
      <vt:lpstr>Покачайтесь, покружитесь, Потянитесь, распрямитесь,  Приседайте, приседайте, Пошагайте, пошагайте. Встаньте на носок, на пятку, Поскачите-ка вприсядку, Глубоко теперь вздохните, Сядьте тихо, отдохните. Всё в порядок приведите И писать, друзья, начните. </vt:lpstr>
      <vt:lpstr>Слайд 27</vt:lpstr>
      <vt:lpstr>Слайд 28</vt:lpstr>
      <vt:lpstr>Занимательный русский язык.</vt:lpstr>
      <vt:lpstr>Слайд 30</vt:lpstr>
      <vt:lpstr>Слайд 31</vt:lpstr>
      <vt:lpstr>Слайд 32</vt:lpstr>
      <vt:lpstr>Слайд 33</vt:lpstr>
      <vt:lpstr>Я сегодня доволен своей работой!</vt:lpstr>
      <vt:lpstr>конец</vt:lpstr>
      <vt:lpstr>Слайд 36</vt:lpstr>
      <vt:lpstr>Слайд 37</vt:lpstr>
      <vt:lpstr>Слайд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Helen</dc:creator>
  <cp:lastModifiedBy>UserXP</cp:lastModifiedBy>
  <cp:revision>69</cp:revision>
  <dcterms:created xsi:type="dcterms:W3CDTF">2012-02-16T10:35:28Z</dcterms:created>
  <dcterms:modified xsi:type="dcterms:W3CDTF">2017-11-01T07:07:55Z</dcterms:modified>
</cp:coreProperties>
</file>