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257" r:id="rId3"/>
    <p:sldId id="274" r:id="rId4"/>
    <p:sldId id="258" r:id="rId5"/>
    <p:sldId id="262" r:id="rId6"/>
    <p:sldId id="263" r:id="rId7"/>
    <p:sldId id="276" r:id="rId8"/>
    <p:sldId id="277" r:id="rId9"/>
    <p:sldId id="267" r:id="rId10"/>
    <p:sldId id="260" r:id="rId11"/>
    <p:sldId id="264" r:id="rId12"/>
    <p:sldId id="265" r:id="rId13"/>
    <p:sldId id="269" r:id="rId14"/>
    <p:sldId id="268" r:id="rId15"/>
    <p:sldId id="273" r:id="rId16"/>
    <p:sldId id="270" r:id="rId17"/>
    <p:sldId id="272" r:id="rId18"/>
    <p:sldId id="271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54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D1F3563-14C4-4846-BFB8-C031C335A15D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980579F-8F20-42C7-BFF0-2ECF5957BB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82312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entury Gothic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B5F911D-87BB-4FB0-B914-5864BAFC6FC2}" type="slidenum">
              <a:rPr lang="ru-RU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D51CF-1DEF-4B43-BD66-366042752048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 smtClean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91AA1B95-6C11-4647-9ED5-2537EA7CC7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3063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1EFF3-296D-466D-9E94-C6B7EFCF8E3A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056B3-FB1A-461D-85A3-86BDB51889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880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09FDD-D6AB-409F-8448-42DD51C0F08C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B348-8CA9-44DE-91BB-92CF985C0D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524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74AE9-826F-4A97-BCA4-2E63AA8F4173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8CE35-3EB8-4E14-A53C-0C0E5CD5CC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5845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55CB5-C71E-478A-AE32-FB9E322B1FD3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A29A2-F946-46DB-8CC2-37F9F2E3C0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1987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90A26-CD32-4BC4-99E5-9357FCBB9E7D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B7AE-2AFE-4F41-965B-B89391D34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345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CC292-F0C4-4C70-A39E-DEDC9162A05F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FBE05-0005-4656-A42C-3E470F20FF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031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CFD7D-37CD-479D-A992-05BFD7C9A8A1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7C8E7-B94D-4D8F-BD71-C2164E9772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797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7C3E0-00A7-4DCA-9FE3-16F91E7D3C76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12FF4-CC3E-4A64-B365-6875ECE442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82266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C054F-FC49-472A-B641-4F2A18608163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22374-2901-4276-AD6B-EC7EA2480C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41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103FD-9582-4E43-BD70-D74F4A55E15A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4FD5C-5691-4F19-9D20-7C0256D0EE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703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9656-5D0B-4D1A-9412-4D3C1642CFC5}" type="datetimeFigureOut">
              <a:rPr lang="ru-RU"/>
              <a:pPr>
                <a:defRPr/>
              </a:pPr>
              <a:t>31.12.2016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C73B25-5464-468B-A016-3F22EBD8E0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6" r:id="rId3"/>
    <p:sldLayoutId id="2147483691" r:id="rId4"/>
    <p:sldLayoutId id="2147483692" r:id="rId5"/>
    <p:sldLayoutId id="2147483693" r:id="rId6"/>
    <p:sldLayoutId id="2147483697" r:id="rId7"/>
    <p:sldLayoutId id="2147483698" r:id="rId8"/>
    <p:sldLayoutId id="2147483699" r:id="rId9"/>
    <p:sldLayoutId id="2147483694" r:id="rId10"/>
    <p:sldLayoutId id="214748370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B5AE53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4805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E8B54D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alc.ru/685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calc.ru/685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gustideas.ru/otkry-tiya/296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gustideas.ru/otkry-tiya/296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gustideas.ru/otkry-tiya/296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gustideas.ru/otkry-tiya/296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4648200"/>
            <a:ext cx="6553200" cy="4572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Ибрагимов И.М., </a:t>
            </a:r>
            <a:r>
              <a:rPr lang="ru-RU" b="1" i="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учитель химии </a:t>
            </a:r>
            <a:r>
              <a:rPr lang="ru-RU" b="1" i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МКОУ «</a:t>
            </a:r>
            <a:r>
              <a:rPr lang="ru-RU" b="1" i="1" dirty="0" err="1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Митлиурибская</a:t>
            </a:r>
            <a:r>
              <a:rPr lang="ru-RU" b="1" i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ООШ » </a:t>
            </a:r>
            <a:r>
              <a:rPr lang="ru-RU" b="1" i="1" dirty="0" err="1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с.Митлиуриб</a:t>
            </a:r>
            <a:endParaRPr lang="en-US" b="1" i="1" dirty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4838" y="2997200"/>
            <a:ext cx="6629400" cy="14493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2800" b="1" dirty="0" smtClean="0"/>
              <a:t>Периодический закон и периодическая система элементов Д.И. Менделеева</a:t>
            </a:r>
            <a:endParaRPr lang="ru-RU" sz="2800" b="1" dirty="0"/>
          </a:p>
        </p:txBody>
      </p:sp>
      <p:pic>
        <p:nvPicPr>
          <p:cNvPr id="4" name="Picture 2" descr="http://simptomy.moy.su/_fr/0/3335112.gif">
            <a:hlinkClick r:id="rId2" tooltip="периодическая таблица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639652">
            <a:off x="5282311" y="419997"/>
            <a:ext cx="3504704" cy="241150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450" indent="0">
              <a:buFont typeface="Arial" charset="0"/>
              <a:buNone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Открытый Д. И. Менделеевым закон и построенная на основе за­кона периодическая система элементов - это важнейшее достижение химической науки.</a:t>
            </a:r>
          </a:p>
          <a:p>
            <a:pPr marL="44450" indent="0">
              <a:buFont typeface="Arial" charset="0"/>
              <a:buNone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4" name="Picture 2" descr="http://simptomy.moy.su/_fr/0/3335112.gif">
            <a:hlinkClick r:id="rId2" tooltip="периодическая таблица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8175" y="3068638"/>
            <a:ext cx="5292725" cy="3643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467544" y="116632"/>
            <a:ext cx="8496944" cy="792088"/>
          </a:xfrm>
          <a:prstGeom prst="rect">
            <a:avLst/>
          </a:prstGeom>
          <a:effectLst/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Периодическая таблица </a:t>
            </a:r>
          </a:p>
          <a:p>
            <a:pPr marL="0" indent="0" algn="ctr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химических элементов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67544" y="116632"/>
            <a:ext cx="8496944" cy="792088"/>
          </a:xfrm>
          <a:prstGeom prst="rect">
            <a:avLst/>
          </a:prstGeom>
          <a:effectLst/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Периодическая таблица </a:t>
            </a:r>
          </a:p>
          <a:p>
            <a:pPr marL="0" indent="0" algn="ctr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химических элементов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9219" name="Объект 2"/>
          <p:cNvSpPr>
            <a:spLocks noGrp="1"/>
          </p:cNvSpPr>
          <p:nvPr>
            <p:ph sz="quarter" idx="4294967295"/>
          </p:nvPr>
        </p:nvSpPr>
        <p:spPr>
          <a:xfrm>
            <a:off x="395288" y="1628775"/>
            <a:ext cx="8064500" cy="4679950"/>
          </a:xfrm>
        </p:spPr>
        <p:txBody>
          <a:bodyPr rtlCol="0">
            <a:normAutofit/>
          </a:bodyPr>
          <a:lstStyle/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Периоды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горизонтальные ряды химических элементов, всего 7 периодов. Периоды делятся на малые 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I,II,III)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большие 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IV,V,VI), VII-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незаконченный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Каждый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(за исключением первого) начинается типичным металлом 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К,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Rb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Cs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и заканчивается благородным газом (Не,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Rn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которому предшествует типичный неметалл.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endParaRPr lang="ru-RU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450" indent="0" algn="just" fontAlgn="auto">
              <a:spcAft>
                <a:spcPts val="0"/>
              </a:spcAft>
              <a:buFont typeface="Georgia" pitchFamily="18" charset="0"/>
              <a:buNone/>
              <a:defRPr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://simptomy.moy.su/_fr/0/3335112.gif"/>
          <p:cNvPicPr>
            <a:picLocks noChangeAspect="1" noChangeArrowheads="1"/>
          </p:cNvPicPr>
          <p:nvPr/>
        </p:nvPicPr>
        <p:blipFill rotWithShape="1">
          <a:blip r:embed="rId2" cstate="print"/>
          <a:srcRect b="68738"/>
          <a:stretch/>
        </p:blipFill>
        <p:spPr bwMode="auto">
          <a:xfrm>
            <a:off x="366186" y="4653136"/>
            <a:ext cx="8699660" cy="18722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67544" y="116632"/>
            <a:ext cx="8496944" cy="792088"/>
          </a:xfrm>
          <a:prstGeom prst="rect">
            <a:avLst/>
          </a:prstGeom>
          <a:effectLst/>
        </p:spPr>
        <p:txBody>
          <a:bodyPr/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Периодическая таблица </a:t>
            </a:r>
          </a:p>
          <a:p>
            <a:pPr marL="0" indent="0" algn="ctr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</a:rPr>
              <a:t>химических элементов</a:t>
            </a:r>
            <a:endParaRPr lang="ru-RU" sz="36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sz="quarter" idx="4294967295"/>
          </p:nvPr>
        </p:nvSpPr>
        <p:spPr>
          <a:xfrm>
            <a:off x="395289" y="1628775"/>
            <a:ext cx="5904904" cy="4679950"/>
          </a:xfrm>
        </p:spPr>
        <p:txBody>
          <a:bodyPr/>
          <a:lstStyle/>
          <a:p>
            <a:pPr marL="44450" indent="0" algn="just">
              <a:buFont typeface="Georgia" pitchFamily="18" charset="0"/>
              <a:buNone/>
            </a:pPr>
            <a:r>
              <a:rPr lang="ru-RU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Группы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вертикальные столбцы элементов с одинаковым числом электронов на внешнем электронном уровне, равным номеру группы. </a:t>
            </a:r>
          </a:p>
          <a:p>
            <a:pPr marL="44450" indent="0" algn="just">
              <a:buFont typeface="Georgia" pitchFamily="18" charset="0"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Различают главные (А) и побочные подгруппы (Б). </a:t>
            </a:r>
          </a:p>
          <a:p>
            <a:pPr marL="44450" indent="0" algn="just">
              <a:buFont typeface="Georgia" pitchFamily="18" charset="0"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Главные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подгруппы состоят из элементов малых и больших периодов. 	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Побочные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подгруппы состоят из элементов только больших периодов.</a:t>
            </a:r>
          </a:p>
          <a:p>
            <a:pPr marL="44450" indent="0">
              <a:buFont typeface="Arial" charset="0"/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450" indent="0" algn="ctr">
              <a:buFont typeface="Georgia" pitchFamily="18" charset="0"/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://simptomy.moy.su/_fr/0/3335112.gif"/>
          <p:cNvPicPr>
            <a:picLocks noChangeAspect="1" noChangeArrowheads="1"/>
          </p:cNvPicPr>
          <p:nvPr/>
        </p:nvPicPr>
        <p:blipFill rotWithShape="1">
          <a:blip r:embed="rId3" cstate="print"/>
          <a:srcRect l="14846" t="5566" r="62915"/>
          <a:stretch/>
        </p:blipFill>
        <p:spPr bwMode="auto">
          <a:xfrm>
            <a:off x="6804248" y="1556792"/>
            <a:ext cx="1787542" cy="5229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39750" y="1844675"/>
            <a:ext cx="8137525" cy="3816350"/>
          </a:xfrm>
        </p:spPr>
        <p:txBody>
          <a:bodyPr rtlCol="0">
            <a:normAutofit/>
          </a:bodyPr>
          <a:lstStyle/>
          <a:p>
            <a:pPr marL="45720" indent="0" algn="just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Поскольку 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окислительно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восстановительные свойства атомов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оказывают влияние на свойства простых веществ и их соединений, то металлические свойства простых веществ элементов главных подгрупп возрастают, в периодах – убывают, а неметаллические – соответственно, наоборот – в главных подгруппах убывают, а в периодах – возрастают.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204917"/>
            <a:ext cx="7626447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Окислительно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-восстановительные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свойства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611188" y="1592263"/>
            <a:ext cx="8137525" cy="3816350"/>
          </a:xfrm>
        </p:spPr>
        <p:txBody>
          <a:bodyPr rtlCol="0">
            <a:normAutofit/>
          </a:bodyPr>
          <a:lstStyle/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Восстановительные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свойства атомов (способность терять электроны при образовании химической связи) в главных подгруппах возрастают, в периодах – уменьшаются. </a:t>
            </a:r>
          </a:p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Окислительные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(способность принимать электроны), наоборот, - в главных подгруппах уменьшаются, в периодах - возрастают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2" descr="http://www.hemi.nsu.ru/13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63713" y="3549650"/>
            <a:ext cx="5402262" cy="357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99592" y="204917"/>
            <a:ext cx="7626447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Окислительно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-восстановительные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свойства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23850" y="1484313"/>
            <a:ext cx="8424863" cy="3816350"/>
          </a:xfrm>
        </p:spPr>
        <p:txBody>
          <a:bodyPr rtlCol="0">
            <a:normAutofit/>
          </a:bodyPr>
          <a:lstStyle/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Электроотрицательность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периоде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увеличивается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возрастанием заряда ядра химического элемента, то есть слева направо. В группе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увеличением числа электронных слоев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электроотрицательность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уменьшается, то есть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сверху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вниз. Значит самым электроотрицательным элементом является фтор (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F)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наименее электроотрицательным –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 </a:t>
            </a:r>
            <a:r>
              <a:rPr lang="ru-RU" dirty="0"/>
              <a:t/>
            </a:r>
            <a:br>
              <a:rPr lang="ru-RU" dirty="0"/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2" descr="http://www.hemi.nsu.ru/13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29000"/>
            <a:ext cx="5476875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26123" y="332656"/>
            <a:ext cx="551144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Электроотрицательность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+mj-ea"/>
              <a:cs typeface="+mj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481013" y="1628775"/>
            <a:ext cx="8569325" cy="2592388"/>
          </a:xfrm>
        </p:spPr>
        <p:txBody>
          <a:bodyPr rtlCol="0">
            <a:normAutofit lnSpcReduction="10000"/>
          </a:bodyPr>
          <a:lstStyle/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Радиус атома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увеличением зарядов ядер атомов в периоде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уменьшается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т.к. притяжение ядром электронных оболочек усиливается.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начале периода расположены элементы с небольшим числом электронов на внешнем электронном слое и большим радиусом атома. Электроны, находящиеся дальше от ядра, легко от него отрываются, что характерно для элементов-металлов  </a:t>
            </a:r>
          </a:p>
        </p:txBody>
      </p:sp>
      <p:pic>
        <p:nvPicPr>
          <p:cNvPr id="21507" name="Picture 2" descr="http://www.hemi.nsu.ru/138_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792538"/>
            <a:ext cx="5589588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27584" y="323570"/>
            <a:ext cx="799288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Изменение радиуса атома в периоде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95288" y="1700213"/>
            <a:ext cx="8569325" cy="2592387"/>
          </a:xfrm>
        </p:spPr>
        <p:txBody>
          <a:bodyPr rtlCol="0">
            <a:normAutofit/>
          </a:bodyPr>
          <a:lstStyle/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одной и той же группе с увеличением номера периода атомные радиусы 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возрастают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Атомы металлов сравнительно легко отдают электроны и не могут их присоединять для достраивания своего внешнего электронного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слоя.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1" name="Picture 2" descr="http://www.hemi.nsu.ru/138_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514725"/>
            <a:ext cx="5572125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41002" y="323570"/>
            <a:ext cx="7992888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Изменение радиуса атома в группе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750" y="1916113"/>
            <a:ext cx="8380413" cy="4525962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О.С. Габриелян, И.Г. Остроумов Химия. Выпускной экзамен М. Дрофа, 2008.</a:t>
            </a:r>
          </a:p>
          <a:p>
            <a:pPr marL="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П.А.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Оржековский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Подготовка к ЕГЭ. Химия. Сборник заданий. М.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Эксмо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2011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63688" y="356390"/>
            <a:ext cx="6120680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Источники </a:t>
            </a:r>
            <a:r>
              <a:rPr lang="ru-RU" sz="3600" b="1" dirty="0" err="1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инфорации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+mj-ea"/>
              <a:cs typeface="+mj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</a:rPr>
              <a:t/>
            </a:r>
            <a:b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</a:rPr>
            </a:b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507288" cy="4373563"/>
          </a:xfrm>
        </p:spPr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Открытию периодического закона предшествовало накопление знаний о веществах и свойствах. По мере открытия новых химических элементов, изучения состава и свойств их соединений появлялись первые попытки классифицировать элементы по каким-либо признакам.  В общей сложности до Д.И. Менделеева было предпринято более 50 попыток классификации химических элементов. Ни одна из попыток не привела к созданию системы, отражающей взаимосвязь элементов, выявляющей природу их сходства и различия, имеющей предсказательный характер.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88640"/>
            <a:ext cx="676875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Открытие Периодического закона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</a:rPr>
              <a:t/>
            </a:r>
            <a:b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</a:rPr>
            </a:b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91264" cy="4373563"/>
          </a:xfrm>
        </p:spPr>
        <p:txBody>
          <a:bodyPr rtlCol="0">
            <a:normAutofit lnSpcReduction="10000"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основу своей работы по классификации химических элементов Д.И. Менделеев положил два их основных и постоянных признака: величину атомной массы и свойства образованных химическими элементами веществ. Он выписал на карточки все известные сведения об открытых и изученных в то время химических элементах и их соединениях. Сопоставляя эти сведения, учёный составил естественные группы сходных по свойствам элементов. При этом он обнаружил, что свойства элементов в некоторых пределах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изменяются линейно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(монотонно усиливаются или ослабевают), затем после резкого скачка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повторяются периодически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т.е. через определённое число элементов встречаются сходные. 		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88640"/>
            <a:ext cx="676875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</a:rPr>
              <a:t>Открытие Периодического закона</a:t>
            </a:r>
          </a:p>
        </p:txBody>
      </p:sp>
    </p:spTree>
    <p:extLst>
      <p:ext uri="{BB962C8B-B14F-4D97-AF65-F5344CB8AC3E}">
        <p14:creationId xmlns:p14="http://schemas.microsoft.com/office/powerpoint/2010/main" xmlns="" val="331406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</a:rPr>
              <a:t> 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</a:endParaRP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250825" y="1752600"/>
            <a:ext cx="8893175" cy="4373563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переходе от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лития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фтору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происходит закономерное ослабление металлических свойств и усиление неметаллических.</a:t>
            </a:r>
          </a:p>
          <a:p>
            <a:pPr marL="114300" indent="0">
              <a:buFont typeface="Arial" charset="0"/>
              <a:buNone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При переходе от фтора к следующему по значению атомной массы элементу натрию происходит скачок в изменении свойств (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повторяет свойства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114300" indent="0">
              <a:buFont typeface="Arial" charset="0"/>
              <a:buNone/>
            </a:pP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следует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который сходен с 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они  проявляют металлические свойства.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А1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следующий за 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напоминает 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 близкие родственники, похожи 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С;  Р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О; С1 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переходе к следующему за С1 элементу К опять происходит скачок в изменении и химических свойств.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1680" y="476672"/>
            <a:ext cx="5631671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Что же было обнаружено?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>
            <p:ph sz="quarter" idx="4294967295"/>
          </p:nvPr>
        </p:nvSpPr>
        <p:spPr>
          <a:xfrm>
            <a:off x="395288" y="1412875"/>
            <a:ext cx="8064500" cy="4248150"/>
          </a:xfrm>
        </p:spPr>
        <p:txBody>
          <a:bodyPr rtlCol="0">
            <a:normAutofit/>
          </a:bodyPr>
          <a:lstStyle/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b="1" i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написать ряды один под другим так, чтобы под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литием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находился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натрий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под </a:t>
            </a: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неоном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аргон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 получим следующее расположение элементов:</a:t>
            </a:r>
          </a:p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     B     C    N    O     F     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Ne</a:t>
            </a:r>
          </a:p>
          <a:p>
            <a:pPr marL="45720" indent="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Mg    Al    Si    P    S    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endParaRPr lang="ru-RU" sz="3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32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188640"/>
            <a:ext cx="676875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Периодическая закон</a:t>
            </a:r>
          </a:p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Д.И. Менделеева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Объект 2"/>
          <p:cNvSpPr>
            <a:spLocks noGrp="1"/>
          </p:cNvSpPr>
          <p:nvPr>
            <p:ph sz="quarter" idx="4294967295"/>
          </p:nvPr>
        </p:nvSpPr>
        <p:spPr>
          <a:xfrm>
            <a:off x="395288" y="2205038"/>
            <a:ext cx="8064500" cy="4248150"/>
          </a:xfrm>
        </p:spPr>
        <p:txBody>
          <a:bodyPr rtlCol="0">
            <a:normAutofit/>
          </a:bodyPr>
          <a:lstStyle/>
          <a:p>
            <a:pPr marL="44450" indent="0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     B     C    N    O     F     </a:t>
            </a:r>
            <a:r>
              <a:rPr lang="en-US" sz="32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Ne</a:t>
            </a:r>
          </a:p>
          <a:p>
            <a:pPr marL="44450" indent="0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Mg    Al    Si    P    S    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endParaRPr lang="ru-RU" sz="3200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4450" indent="0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таком расположении в вертикальные столбики</a:t>
            </a:r>
          </a:p>
          <a:p>
            <a:pPr marL="44450" indent="0" fontAlgn="auto">
              <a:spcAft>
                <a:spcPts val="0"/>
              </a:spcAft>
              <a:buFont typeface="Georgia" pitchFamily="18" charset="0"/>
              <a:buNone/>
              <a:defRPr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попадают элементы, сходные по своим свойствам.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88640"/>
            <a:ext cx="676875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Периодическая закон</a:t>
            </a:r>
          </a:p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Д.И. Менделеева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</a:rPr>
              <a:t/>
            </a:r>
            <a:b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</a:rPr>
            </a:b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55976" y="1703120"/>
            <a:ext cx="4464496" cy="4734723"/>
          </a:xfrm>
        </p:spPr>
        <p:txBody>
          <a:bodyPr rtlCol="0">
            <a:norm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основании своих наблюдений 1 марта 1869 г. Д.И. Менделеев сформулировал периодический закон, который в начальной своей формулировке звучал так: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свойства простых тел, а также формы и свойства соединений элементов находятся в периодической зависимости от величин атомных весов элементов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88640"/>
            <a:ext cx="676875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Первый вариант Периодической таблицы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39938" name="Picture 2" descr="http://www.alhimikov.net/pstab/tab_01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7" y="1700808"/>
            <a:ext cx="3737797" cy="4947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852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вал 13"/>
          <p:cNvSpPr/>
          <p:nvPr/>
        </p:nvSpPr>
        <p:spPr>
          <a:xfrm>
            <a:off x="2076765" y="6084014"/>
            <a:ext cx="752618" cy="31164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363272" cy="4425355"/>
          </a:xfrm>
        </p:spPr>
        <p:txBody>
          <a:bodyPr rtlCol="0">
            <a:normAutofit/>
          </a:bodyPr>
          <a:lstStyle/>
          <a:p>
            <a:pPr marL="46037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Уязвимым моментом периодического закона сразу после его открытия было объяснение причины периодического повторения свойств элементов с увеличением относительной атомной массы их атомов. Более того, несколько пар элементов расположены в Периодической системе с нарушением увеличения атомной массы. Например, аргон с относительной атомной массой 39,948 занимает 18-е место, а калий с относительной атомной массой 39,102 имеет порядковый номер 19.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 </a:t>
            </a:r>
            <a:endParaRPr lang="ru-RU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88640"/>
            <a:ext cx="676875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Периодическая таблица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Д.И. Менделеева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051720" y="5181135"/>
            <a:ext cx="1346448" cy="141845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1205" y="5257360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Ar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6765" y="5714682"/>
            <a:ext cx="752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аргон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50686" y="524403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37914" y="5181087"/>
            <a:ext cx="1346448" cy="1418456"/>
          </a:xfrm>
          <a:prstGeom prst="rect">
            <a:avLst/>
          </a:prstGeom>
          <a:solidFill>
            <a:srgbClr val="FF0066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59383" y="524403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45474" y="527325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60088" y="5700578"/>
            <a:ext cx="852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калий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17548" y="6051738"/>
            <a:ext cx="7489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39,102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83776" y="6057105"/>
            <a:ext cx="7489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39,948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2018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507288" cy="4373563"/>
          </a:xfrm>
        </p:spPr>
        <p:txBody>
          <a:bodyPr rtlCol="0">
            <a:normAutofit/>
          </a:bodyPr>
          <a:lstStyle/>
          <a:p>
            <a:pPr marL="46037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Только с открытием строения атомного ядра и установлением физического смысла порядкового номера элемента стало понятно, что в Периодической системе расположены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порядке увеличения положительного заряда их атомных ядер.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этой точки зрения никакого нарушения в последовательности элементов  </a:t>
            </a:r>
            <a:r>
              <a:rPr lang="ru-RU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K, 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 – 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Ni, 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52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 – 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I,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90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 – </a:t>
            </a:r>
            <a:r>
              <a:rPr lang="en-US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существует. Следовательно, современная трактовка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Периодического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закона звучит следующим образом: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/>
              <a:t> 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Свойства химических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элементов и образуемых ими соединений находятся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периодической зависимости от величины заряда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их атомных ядер.</a:t>
            </a:r>
            <a:endParaRPr lang="ru-RU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188640"/>
            <a:ext cx="6768752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Периодический </a:t>
            </a: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закон</a:t>
            </a:r>
          </a:p>
          <a:p>
            <a:pPr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28000"/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+mj-ea"/>
                <a:cs typeface="+mj-cs"/>
              </a:rPr>
              <a:t>Д.И. Менделеева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221</TotalTime>
  <Words>172</Words>
  <Application>Microsoft Office PowerPoint</Application>
  <PresentationFormat>Экран (4:3)</PresentationFormat>
  <Paragraphs>77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Аптека</vt:lpstr>
      <vt:lpstr>Периодический закон и периодическая система элементов Д.И. Менделеева</vt:lpstr>
      <vt:lpstr> </vt:lpstr>
      <vt:lpstr> </vt:lpstr>
      <vt:lpstr> </vt:lpstr>
      <vt:lpstr>Слайд 5</vt:lpstr>
      <vt:lpstr>Слайд 6</vt:lpstr>
      <vt:lpstr>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</dc:creator>
  <cp:lastModifiedBy>учитель</cp:lastModifiedBy>
  <cp:revision>21</cp:revision>
  <dcterms:created xsi:type="dcterms:W3CDTF">2011-12-11T14:25:09Z</dcterms:created>
  <dcterms:modified xsi:type="dcterms:W3CDTF">2016-12-31T07:08:22Z</dcterms:modified>
</cp:coreProperties>
</file>