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7" r:id="rId7"/>
    <p:sldId id="268" r:id="rId8"/>
    <p:sldId id="269" r:id="rId9"/>
    <p:sldId id="270" r:id="rId10"/>
    <p:sldId id="271" r:id="rId11"/>
    <p:sldId id="273" r:id="rId12"/>
    <p:sldId id="262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2787"/>
    <p:restoredTop sz="90929"/>
  </p:normalViewPr>
  <p:slideViewPr>
    <p:cSldViewPr>
      <p:cViewPr varScale="1">
        <p:scale>
          <a:sx n="79" d="100"/>
          <a:sy n="79" d="100"/>
        </p:scale>
        <p:origin x="-8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78838" cy="6173788"/>
            <a:chOff x="0" y="0"/>
            <a:chExt cx="5341" cy="3889"/>
          </a:xfrm>
        </p:grpSpPr>
        <p:sp>
          <p:nvSpPr>
            <p:cNvPr id="5" name="Freeform 3"/>
            <p:cNvSpPr>
              <a:spLocks/>
            </p:cNvSpPr>
            <p:nvPr/>
          </p:nvSpPr>
          <p:spPr bwMode="auto">
            <a:xfrm>
              <a:off x="0" y="0"/>
              <a:ext cx="3863" cy="3889"/>
            </a:xfrm>
            <a:custGeom>
              <a:avLst/>
              <a:gdLst>
                <a:gd name="T0" fmla="*/ 3862 w 3863"/>
                <a:gd name="T1" fmla="*/ 3418 h 3889"/>
                <a:gd name="T2" fmla="*/ 457 w 3863"/>
                <a:gd name="T3" fmla="*/ 0 h 3889"/>
                <a:gd name="T4" fmla="*/ 0 w 3863"/>
                <a:gd name="T5" fmla="*/ 0 h 3889"/>
                <a:gd name="T6" fmla="*/ 0 w 3863"/>
                <a:gd name="T7" fmla="*/ 481 h 3889"/>
                <a:gd name="T8" fmla="*/ 3394 w 3863"/>
                <a:gd name="T9" fmla="*/ 3888 h 3889"/>
                <a:gd name="T10" fmla="*/ 3862 w 3863"/>
                <a:gd name="T11" fmla="*/ 3418 h 388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863" h="3889">
                  <a:moveTo>
                    <a:pt x="3862" y="3418"/>
                  </a:moveTo>
                  <a:lnTo>
                    <a:pt x="457" y="0"/>
                  </a:lnTo>
                  <a:lnTo>
                    <a:pt x="0" y="0"/>
                  </a:lnTo>
                  <a:lnTo>
                    <a:pt x="0" y="481"/>
                  </a:lnTo>
                  <a:lnTo>
                    <a:pt x="3394" y="3888"/>
                  </a:lnTo>
                  <a:lnTo>
                    <a:pt x="3862" y="3418"/>
                  </a:lnTo>
                </a:path>
              </a:pathLst>
            </a:custGeom>
            <a:solidFill>
              <a:schemeClr val="bg1">
                <a:alpha val="50195"/>
              </a:schemeClr>
            </a:solidFill>
            <a:ln w="9525">
              <a:noFill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auto">
            <a:xfrm>
              <a:off x="860" y="0"/>
              <a:ext cx="3394" cy="3223"/>
            </a:xfrm>
            <a:custGeom>
              <a:avLst/>
              <a:gdLst>
                <a:gd name="T0" fmla="*/ 370 w 3394"/>
                <a:gd name="T1" fmla="*/ 0 h 3223"/>
                <a:gd name="T2" fmla="*/ 3393 w 3394"/>
                <a:gd name="T3" fmla="*/ 3036 h 3223"/>
                <a:gd name="T4" fmla="*/ 3208 w 3394"/>
                <a:gd name="T5" fmla="*/ 3222 h 3223"/>
                <a:gd name="T6" fmla="*/ 0 w 3394"/>
                <a:gd name="T7" fmla="*/ 0 h 3223"/>
                <a:gd name="T8" fmla="*/ 370 w 3394"/>
                <a:gd name="T9" fmla="*/ 0 h 32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394" h="3223">
                  <a:moveTo>
                    <a:pt x="370" y="0"/>
                  </a:moveTo>
                  <a:lnTo>
                    <a:pt x="3393" y="3036"/>
                  </a:lnTo>
                  <a:lnTo>
                    <a:pt x="3208" y="3222"/>
                  </a:lnTo>
                  <a:lnTo>
                    <a:pt x="0" y="0"/>
                  </a:lnTo>
                  <a:lnTo>
                    <a:pt x="370" y="0"/>
                  </a:lnTo>
                </a:path>
              </a:pathLst>
            </a:custGeom>
            <a:solidFill>
              <a:schemeClr val="bg1">
                <a:alpha val="50195"/>
              </a:schemeClr>
            </a:solidFill>
            <a:ln w="9525">
              <a:noFill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auto">
            <a:xfrm>
              <a:off x="2187" y="0"/>
              <a:ext cx="2859" cy="2556"/>
            </a:xfrm>
            <a:custGeom>
              <a:avLst/>
              <a:gdLst>
                <a:gd name="T0" fmla="*/ 630 w 2859"/>
                <a:gd name="T1" fmla="*/ 0 h 2556"/>
                <a:gd name="T2" fmla="*/ 2858 w 2859"/>
                <a:gd name="T3" fmla="*/ 2238 h 2556"/>
                <a:gd name="T4" fmla="*/ 2543 w 2859"/>
                <a:gd name="T5" fmla="*/ 2555 h 2556"/>
                <a:gd name="T6" fmla="*/ 0 w 2859"/>
                <a:gd name="T7" fmla="*/ 0 h 2556"/>
                <a:gd name="T8" fmla="*/ 630 w 2859"/>
                <a:gd name="T9" fmla="*/ 0 h 25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859" h="2556">
                  <a:moveTo>
                    <a:pt x="630" y="0"/>
                  </a:moveTo>
                  <a:lnTo>
                    <a:pt x="2858" y="2238"/>
                  </a:lnTo>
                  <a:lnTo>
                    <a:pt x="2543" y="2555"/>
                  </a:lnTo>
                  <a:lnTo>
                    <a:pt x="0" y="0"/>
                  </a:lnTo>
                  <a:lnTo>
                    <a:pt x="630" y="0"/>
                  </a:lnTo>
                </a:path>
              </a:pathLst>
            </a:custGeom>
            <a:solidFill>
              <a:schemeClr val="bg1">
                <a:alpha val="50195"/>
              </a:schemeClr>
            </a:solidFill>
            <a:ln w="9525">
              <a:noFill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3055" y="0"/>
              <a:ext cx="2286" cy="2121"/>
            </a:xfrm>
            <a:custGeom>
              <a:avLst/>
              <a:gdLst>
                <a:gd name="T0" fmla="*/ 0 w 2286"/>
                <a:gd name="T1" fmla="*/ 0 h 2121"/>
                <a:gd name="T2" fmla="*/ 2111 w 2286"/>
                <a:gd name="T3" fmla="*/ 2120 h 2121"/>
                <a:gd name="T4" fmla="*/ 2285 w 2286"/>
                <a:gd name="T5" fmla="*/ 1945 h 2121"/>
                <a:gd name="T6" fmla="*/ 348 w 2286"/>
                <a:gd name="T7" fmla="*/ 0 h 2121"/>
                <a:gd name="T8" fmla="*/ 0 w 2286"/>
                <a:gd name="T9" fmla="*/ 0 h 21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286" h="2121">
                  <a:moveTo>
                    <a:pt x="0" y="0"/>
                  </a:moveTo>
                  <a:lnTo>
                    <a:pt x="2111" y="2120"/>
                  </a:lnTo>
                  <a:lnTo>
                    <a:pt x="2285" y="1945"/>
                  </a:lnTo>
                  <a:lnTo>
                    <a:pt x="348" y="0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alpha val="50195"/>
              </a:schemeClr>
            </a:solidFill>
            <a:ln w="9525">
              <a:noFill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07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143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819400"/>
            <a:ext cx="6400800" cy="1752600"/>
          </a:xfrm>
          <a:ln w="9525">
            <a:headEnd/>
            <a:tailEnd/>
          </a:ln>
        </p:spPr>
        <p:txBody>
          <a:bodyPr lIns="92075" tIns="46038" rIns="92075" bIns="46038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681707E-DAED-490D-A8E0-D77FBF737ED0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049DCC-5256-4B6E-ADE5-98A8A8A8D7C8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55244E-E9BB-49CA-9B31-646A94A88979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DBFC32-8636-474D-9998-083CB61CA510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710BD9-72F5-4B3D-8ED6-700EC6B27468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641475"/>
            <a:ext cx="3810000" cy="4454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1475"/>
            <a:ext cx="3810000" cy="4454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D140F5-2DA4-48E4-8602-D9EC64711873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10B949-3E24-4E6F-A668-E0887B768874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D8D230-8BE6-4681-A059-557B76A45D28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07E078-7D4D-4C29-A12B-2E986CE4C919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A45B44-27DE-4CAB-91C5-7F50CAE8FD76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D09CC4-556C-46C0-9038-72249A579687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478838" cy="6173788"/>
            <a:chOff x="0" y="0"/>
            <a:chExt cx="5341" cy="3889"/>
          </a:xfrm>
        </p:grpSpPr>
        <p:sp>
          <p:nvSpPr>
            <p:cNvPr id="1032" name="Freeform 3"/>
            <p:cNvSpPr>
              <a:spLocks/>
            </p:cNvSpPr>
            <p:nvPr/>
          </p:nvSpPr>
          <p:spPr bwMode="auto">
            <a:xfrm>
              <a:off x="0" y="0"/>
              <a:ext cx="3863" cy="3889"/>
            </a:xfrm>
            <a:custGeom>
              <a:avLst/>
              <a:gdLst>
                <a:gd name="T0" fmla="*/ 3862 w 3863"/>
                <a:gd name="T1" fmla="*/ 3418 h 3889"/>
                <a:gd name="T2" fmla="*/ 457 w 3863"/>
                <a:gd name="T3" fmla="*/ 0 h 3889"/>
                <a:gd name="T4" fmla="*/ 0 w 3863"/>
                <a:gd name="T5" fmla="*/ 0 h 3889"/>
                <a:gd name="T6" fmla="*/ 0 w 3863"/>
                <a:gd name="T7" fmla="*/ 481 h 3889"/>
                <a:gd name="T8" fmla="*/ 3394 w 3863"/>
                <a:gd name="T9" fmla="*/ 3888 h 3889"/>
                <a:gd name="T10" fmla="*/ 3862 w 3863"/>
                <a:gd name="T11" fmla="*/ 3418 h 388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863" h="3889">
                  <a:moveTo>
                    <a:pt x="3862" y="3418"/>
                  </a:moveTo>
                  <a:lnTo>
                    <a:pt x="457" y="0"/>
                  </a:lnTo>
                  <a:lnTo>
                    <a:pt x="0" y="0"/>
                  </a:lnTo>
                  <a:lnTo>
                    <a:pt x="0" y="481"/>
                  </a:lnTo>
                  <a:lnTo>
                    <a:pt x="3394" y="3888"/>
                  </a:lnTo>
                  <a:lnTo>
                    <a:pt x="3862" y="3418"/>
                  </a:lnTo>
                </a:path>
              </a:pathLst>
            </a:custGeom>
            <a:solidFill>
              <a:schemeClr val="bg1">
                <a:alpha val="50195"/>
              </a:schemeClr>
            </a:solidFill>
            <a:ln w="9525">
              <a:noFill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auto">
            <a:xfrm>
              <a:off x="860" y="0"/>
              <a:ext cx="3394" cy="3223"/>
            </a:xfrm>
            <a:custGeom>
              <a:avLst/>
              <a:gdLst>
                <a:gd name="T0" fmla="*/ 370 w 3394"/>
                <a:gd name="T1" fmla="*/ 0 h 3223"/>
                <a:gd name="T2" fmla="*/ 3393 w 3394"/>
                <a:gd name="T3" fmla="*/ 3036 h 3223"/>
                <a:gd name="T4" fmla="*/ 3208 w 3394"/>
                <a:gd name="T5" fmla="*/ 3222 h 3223"/>
                <a:gd name="T6" fmla="*/ 0 w 3394"/>
                <a:gd name="T7" fmla="*/ 0 h 3223"/>
                <a:gd name="T8" fmla="*/ 370 w 3394"/>
                <a:gd name="T9" fmla="*/ 0 h 32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394" h="3223">
                  <a:moveTo>
                    <a:pt x="370" y="0"/>
                  </a:moveTo>
                  <a:lnTo>
                    <a:pt x="3393" y="3036"/>
                  </a:lnTo>
                  <a:lnTo>
                    <a:pt x="3208" y="3222"/>
                  </a:lnTo>
                  <a:lnTo>
                    <a:pt x="0" y="0"/>
                  </a:lnTo>
                  <a:lnTo>
                    <a:pt x="370" y="0"/>
                  </a:lnTo>
                </a:path>
              </a:pathLst>
            </a:custGeom>
            <a:solidFill>
              <a:schemeClr val="bg1">
                <a:alpha val="50195"/>
              </a:schemeClr>
            </a:solidFill>
            <a:ln w="9525">
              <a:noFill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auto">
            <a:xfrm>
              <a:off x="2187" y="0"/>
              <a:ext cx="2859" cy="2556"/>
            </a:xfrm>
            <a:custGeom>
              <a:avLst/>
              <a:gdLst>
                <a:gd name="T0" fmla="*/ 630 w 2859"/>
                <a:gd name="T1" fmla="*/ 0 h 2556"/>
                <a:gd name="T2" fmla="*/ 2858 w 2859"/>
                <a:gd name="T3" fmla="*/ 2238 h 2556"/>
                <a:gd name="T4" fmla="*/ 2543 w 2859"/>
                <a:gd name="T5" fmla="*/ 2555 h 2556"/>
                <a:gd name="T6" fmla="*/ 0 w 2859"/>
                <a:gd name="T7" fmla="*/ 0 h 2556"/>
                <a:gd name="T8" fmla="*/ 630 w 2859"/>
                <a:gd name="T9" fmla="*/ 0 h 25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859" h="2556">
                  <a:moveTo>
                    <a:pt x="630" y="0"/>
                  </a:moveTo>
                  <a:lnTo>
                    <a:pt x="2858" y="2238"/>
                  </a:lnTo>
                  <a:lnTo>
                    <a:pt x="2543" y="2555"/>
                  </a:lnTo>
                  <a:lnTo>
                    <a:pt x="0" y="0"/>
                  </a:lnTo>
                  <a:lnTo>
                    <a:pt x="630" y="0"/>
                  </a:lnTo>
                </a:path>
              </a:pathLst>
            </a:custGeom>
            <a:solidFill>
              <a:schemeClr val="bg1">
                <a:alpha val="50195"/>
              </a:schemeClr>
            </a:solidFill>
            <a:ln w="9525">
              <a:noFill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5" name="Freeform 6"/>
            <p:cNvSpPr>
              <a:spLocks/>
            </p:cNvSpPr>
            <p:nvPr/>
          </p:nvSpPr>
          <p:spPr bwMode="auto">
            <a:xfrm>
              <a:off x="3055" y="0"/>
              <a:ext cx="2286" cy="2121"/>
            </a:xfrm>
            <a:custGeom>
              <a:avLst/>
              <a:gdLst>
                <a:gd name="T0" fmla="*/ 0 w 2286"/>
                <a:gd name="T1" fmla="*/ 0 h 2121"/>
                <a:gd name="T2" fmla="*/ 2111 w 2286"/>
                <a:gd name="T3" fmla="*/ 2120 h 2121"/>
                <a:gd name="T4" fmla="*/ 2285 w 2286"/>
                <a:gd name="T5" fmla="*/ 1945 h 2121"/>
                <a:gd name="T6" fmla="*/ 348 w 2286"/>
                <a:gd name="T7" fmla="*/ 0 h 2121"/>
                <a:gd name="T8" fmla="*/ 0 w 2286"/>
                <a:gd name="T9" fmla="*/ 0 h 21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286" h="2121">
                  <a:moveTo>
                    <a:pt x="0" y="0"/>
                  </a:moveTo>
                  <a:lnTo>
                    <a:pt x="2111" y="2120"/>
                  </a:lnTo>
                  <a:lnTo>
                    <a:pt x="2285" y="1945"/>
                  </a:lnTo>
                  <a:lnTo>
                    <a:pt x="348" y="0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alpha val="50195"/>
              </a:schemeClr>
            </a:solidFill>
            <a:ln w="9525">
              <a:noFill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055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50000"/>
              </a:spcBef>
              <a:defRPr sz="14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50000"/>
              </a:spcBef>
              <a:defRPr sz="14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50000"/>
              </a:spcBef>
              <a:defRPr sz="1400"/>
            </a:lvl1pPr>
          </a:lstStyle>
          <a:p>
            <a:fld id="{F052A7D5-E180-4B58-AB48-C78EA44A56CB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41475"/>
            <a:ext cx="7772400" cy="44545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28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dirty="0" smtClean="0"/>
              <a:t>ПОРТФОЛИО</a:t>
            </a:r>
            <a:br>
              <a:rPr lang="ru-RU" b="1" dirty="0" smtClean="0"/>
            </a:br>
            <a:r>
              <a:rPr lang="ru-RU" b="1" dirty="0" smtClean="0"/>
              <a:t>директора школы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sz="quarter" idx="1"/>
          </p:nvPr>
        </p:nvSpPr>
        <p:spPr>
          <a:xfrm>
            <a:off x="1371600" y="2819400"/>
            <a:ext cx="6400800" cy="2609850"/>
          </a:xfrm>
        </p:spPr>
        <p:txBody>
          <a:bodyPr/>
          <a:lstStyle/>
          <a:p>
            <a:pPr eaLnBrk="1" hangingPunct="1">
              <a:defRPr/>
            </a:pPr>
            <a:r>
              <a:rPr lang="ru-RU" b="1" dirty="0" smtClean="0"/>
              <a:t>МКОУ «МИТЛИУРИБСКАЯ ОСНОВНАЯ ОБЩЕОБРАЗОВАТЕЛЬНАЯ ШКОЛА»                                      МО «</a:t>
            </a:r>
            <a:r>
              <a:rPr lang="ru-RU" b="1" dirty="0" err="1" smtClean="0"/>
              <a:t>Шамильский</a:t>
            </a:r>
            <a:r>
              <a:rPr lang="ru-RU" b="1" dirty="0" smtClean="0"/>
              <a:t> район»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dirty="0" smtClean="0"/>
              <a:t>Укрепление материально-технической базы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Реализация программы «Чистый  двор»</a:t>
            </a:r>
          </a:p>
          <a:p>
            <a:pPr eaLnBrk="1" hangingPunct="1">
              <a:defRPr/>
            </a:pPr>
            <a:r>
              <a:rPr lang="ru-RU" dirty="0" smtClean="0"/>
              <a:t>Установка кнопок пожарной и тревожной сигнализации</a:t>
            </a:r>
          </a:p>
          <a:p>
            <a:pPr eaLnBrk="1" hangingPunct="1">
              <a:defRPr/>
            </a:pPr>
            <a:r>
              <a:rPr lang="ru-RU" dirty="0" smtClean="0"/>
              <a:t>Благоустройство школьной территории,</a:t>
            </a:r>
          </a:p>
          <a:p>
            <a:pPr eaLnBrk="1" hangingPunct="1">
              <a:defRPr/>
            </a:pPr>
            <a:r>
              <a:rPr lang="ru-RU" dirty="0" smtClean="0"/>
              <a:t>Установка прожекторов 2017г.</a:t>
            </a:r>
          </a:p>
          <a:p>
            <a:pPr eaLnBrk="1" hangingPunct="1">
              <a:defRPr/>
            </a:pPr>
            <a:r>
              <a:rPr lang="ru-RU" dirty="0" smtClean="0"/>
              <a:t>Установка камер видеонаблюдения 2017г.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dirty="0" smtClean="0"/>
              <a:t>Участие в конкурсах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Муниципальный конкурс: «Лидер образования - 2017» - 1 место.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dirty="0" smtClean="0"/>
          </a:p>
          <a:p>
            <a:pPr eaLnBrk="1" hangingPunct="1">
              <a:defRPr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dirty="0" smtClean="0"/>
              <a:t>Научные публикации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75" y="1214438"/>
            <a:ext cx="7772400" cy="5000625"/>
          </a:xfrm>
        </p:spPr>
        <p:txBody>
          <a:bodyPr/>
          <a:lstStyle/>
          <a:p>
            <a:pPr eaLnBrk="1" hangingPunct="1">
              <a:defRPr/>
            </a:pPr>
            <a:endParaRPr lang="ru-RU" sz="1800" dirty="0" smtClean="0"/>
          </a:p>
          <a:p>
            <a:pPr eaLnBrk="1" hangingPunct="1">
              <a:defRPr/>
            </a:pPr>
            <a:endParaRPr lang="ru-RU" sz="1800" dirty="0" smtClean="0"/>
          </a:p>
          <a:p>
            <a:pPr eaLnBrk="1" hangingPunct="1">
              <a:defRPr/>
            </a:pPr>
            <a:r>
              <a:rPr lang="ru-RU" sz="1800" dirty="0" smtClean="0"/>
              <a:t> </a:t>
            </a:r>
            <a:r>
              <a:rPr lang="ru-RU" sz="2800" dirty="0" smtClean="0"/>
              <a:t>О.М. Ибрагимов « История моего села»   издательство  «Юпитер» г.Махачкала 2015 год.</a:t>
            </a:r>
          </a:p>
          <a:p>
            <a:pPr eaLnBrk="1" hangingPunct="1">
              <a:defRPr/>
            </a:pPr>
            <a:r>
              <a:rPr lang="ru-RU" sz="2800" dirty="0" smtClean="0"/>
              <a:t>О.М. Ибрагимов « История </a:t>
            </a:r>
            <a:r>
              <a:rPr lang="ru-RU" sz="2800" dirty="0" smtClean="0"/>
              <a:t>МКОУ «</a:t>
            </a:r>
            <a:r>
              <a:rPr lang="ru-RU" sz="2800" dirty="0" err="1" smtClean="0"/>
              <a:t>Митлиурибская</a:t>
            </a:r>
            <a:r>
              <a:rPr lang="ru-RU" sz="2800" dirty="0" smtClean="0"/>
              <a:t> основная </a:t>
            </a:r>
            <a:r>
              <a:rPr lang="ru-RU" sz="2800" smtClean="0"/>
              <a:t>общеобразовательная школа»»   </a:t>
            </a:r>
            <a:r>
              <a:rPr lang="ru-RU" sz="2800" dirty="0" smtClean="0"/>
              <a:t>издательство  «Юпитер» г.Махачкала 2017</a:t>
            </a:r>
          </a:p>
          <a:p>
            <a:pPr eaLnBrk="1" hangingPunct="1">
              <a:defRPr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1785938"/>
            <a:ext cx="4314825" cy="2571750"/>
          </a:xfrm>
        </p:spPr>
        <p:txBody>
          <a:bodyPr/>
          <a:lstStyle/>
          <a:p>
            <a:pPr eaLnBrk="1" hangingPunct="1">
              <a:defRPr/>
            </a:pPr>
            <a:r>
              <a:rPr lang="ru-RU" b="1" dirty="0" smtClean="0"/>
              <a:t>Ибрагимов </a:t>
            </a:r>
            <a:br>
              <a:rPr lang="ru-RU" b="1" dirty="0" smtClean="0"/>
            </a:br>
            <a:r>
              <a:rPr lang="ru-RU" b="1" dirty="0" err="1" smtClean="0"/>
              <a:t>Омарасхаб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Магомедович</a:t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2800" dirty="0" smtClean="0">
                <a:solidFill>
                  <a:schemeClr val="tx1"/>
                </a:solidFill>
              </a:rPr>
              <a:t>директор МКОУ «</a:t>
            </a:r>
            <a:r>
              <a:rPr lang="ru-RU" sz="2800" dirty="0" err="1" smtClean="0">
                <a:solidFill>
                  <a:schemeClr val="tx1"/>
                </a:solidFill>
              </a:rPr>
              <a:t>Митлиурибская</a:t>
            </a:r>
            <a:r>
              <a:rPr lang="ru-RU" sz="2800" dirty="0" smtClean="0">
                <a:solidFill>
                  <a:schemeClr val="tx1"/>
                </a:solidFill>
              </a:rPr>
              <a:t> ООШ»</a:t>
            </a:r>
          </a:p>
        </p:txBody>
      </p:sp>
      <p:pic>
        <p:nvPicPr>
          <p:cNvPr id="4099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435600" y="549275"/>
            <a:ext cx="3168650" cy="475138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447800"/>
          </a:xfrm>
        </p:spPr>
        <p:txBody>
          <a:bodyPr/>
          <a:lstStyle/>
          <a:p>
            <a:pPr eaLnBrk="1" hangingPunct="1">
              <a:defRPr/>
            </a:pPr>
            <a:r>
              <a:rPr lang="ru-RU" b="1" dirty="0" smtClean="0"/>
              <a:t>Образование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50" y="1214438"/>
            <a:ext cx="7772400" cy="4786312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dirty="0" smtClean="0"/>
              <a:t>1984 –Хасавюртовское педагогическое училище по специальности  физическая  культура</a:t>
            </a:r>
          </a:p>
          <a:p>
            <a:pPr eaLnBrk="1" hangingPunct="1">
              <a:defRPr/>
            </a:pPr>
            <a:endParaRPr lang="ru-RU" sz="2800" b="1" dirty="0" smtClean="0"/>
          </a:p>
          <a:p>
            <a:pPr eaLnBrk="1" hangingPunct="1">
              <a:defRPr/>
            </a:pPr>
            <a:r>
              <a:rPr lang="ru-RU" sz="2800" b="1" dirty="0" smtClean="0"/>
              <a:t>1992– Дагестанский  государственный педагогический институт, факультет истории и права</a:t>
            </a:r>
          </a:p>
          <a:p>
            <a:pPr eaLnBrk="1" hangingPunct="1">
              <a:defRPr/>
            </a:pPr>
            <a:r>
              <a:rPr lang="ru-RU" sz="2800" b="1" dirty="0" smtClean="0"/>
              <a:t>2018- Диплом о </a:t>
            </a:r>
            <a:r>
              <a:rPr lang="ru-RU" sz="2800" b="1" dirty="0" err="1" smtClean="0"/>
              <a:t>професиональной</a:t>
            </a:r>
            <a:r>
              <a:rPr lang="ru-RU" sz="2800" b="1" dirty="0" smtClean="0"/>
              <a:t> переподготовке. НАНО ДПО ОЦ ЗНАНИЕ  по специальности "Менеджмент и экономика"  </a:t>
            </a:r>
          </a:p>
          <a:p>
            <a:pPr eaLnBrk="1" hangingPunct="1">
              <a:defRPr/>
            </a:pPr>
            <a:endParaRPr lang="ru-RU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dirty="0" smtClean="0"/>
              <a:t>Курсы повышения квалификации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75" y="1571625"/>
            <a:ext cx="7772400" cy="4454525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 dirty="0" smtClean="0"/>
              <a:t>1998 – «Формы и методы  </a:t>
            </a:r>
            <a:r>
              <a:rPr lang="ru-RU" sz="2400" dirty="0" err="1" smtClean="0"/>
              <a:t>внутришкольного</a:t>
            </a:r>
            <a:r>
              <a:rPr lang="ru-RU" sz="2400" dirty="0" smtClean="0"/>
              <a:t> инспектирования»  ДИПКПК г. Махачкала   </a:t>
            </a:r>
          </a:p>
          <a:p>
            <a:pPr eaLnBrk="1" hangingPunct="1">
              <a:defRPr/>
            </a:pPr>
            <a:r>
              <a:rPr lang="ru-RU" sz="2400" dirty="0" smtClean="0"/>
              <a:t>2004 – «Начальники штабов ГО ООШ ССУЗ», ДИПКПК г. Махачкала </a:t>
            </a:r>
          </a:p>
          <a:p>
            <a:pPr eaLnBrk="1" hangingPunct="1">
              <a:defRPr/>
            </a:pPr>
            <a:r>
              <a:rPr lang="ru-RU" sz="2400" dirty="0" smtClean="0"/>
              <a:t>2004 –  директор   школы   , объем УТП  72 часа, ДИПКПК г. Махачкала </a:t>
            </a:r>
          </a:p>
          <a:p>
            <a:pPr eaLnBrk="1" hangingPunct="1">
              <a:defRPr/>
            </a:pPr>
            <a:r>
              <a:rPr lang="ru-RU" sz="2400" dirty="0" smtClean="0"/>
              <a:t>2009 –  « Современный  образовательный  менеджмент» объем УТП  72 часа, ДИПКПК г. Махачкала </a:t>
            </a:r>
          </a:p>
          <a:p>
            <a:pPr eaLnBrk="1" hangingPunct="1">
              <a:defRPr/>
            </a:pPr>
            <a:r>
              <a:rPr lang="ru-RU" sz="2400" dirty="0" smtClean="0"/>
              <a:t>2016- «Менеджмент в образовании» объем УТП  108 часа, ДИРО г. Махачкала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dirty="0" smtClean="0"/>
              <a:t>Награды, грамоты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1785938"/>
            <a:ext cx="7772400" cy="4310062"/>
          </a:xfrm>
        </p:spPr>
        <p:txBody>
          <a:bodyPr/>
          <a:lstStyle/>
          <a:p>
            <a:pPr algn="just" eaLnBrk="1" hangingPunct="1">
              <a:defRPr/>
            </a:pPr>
            <a:r>
              <a:rPr lang="ru-RU" b="1" i="1" dirty="0" smtClean="0"/>
              <a:t>  "22"06.2017г.  Присвоена почетное звание "Почетный работник сферы образования Российской Федерации" </a:t>
            </a:r>
            <a:endParaRPr lang="ru-RU" b="1" u="sng" dirty="0" smtClean="0"/>
          </a:p>
          <a:p>
            <a:pPr algn="just" eaLnBrk="1" hangingPunct="1">
              <a:defRPr/>
            </a:pPr>
            <a:r>
              <a:rPr lang="ru-RU" b="1" u="sng" dirty="0" smtClean="0"/>
              <a:t>Почетная  грамота  управления образования </a:t>
            </a:r>
            <a:r>
              <a:rPr lang="ru-RU" b="1" u="sng" dirty="0" err="1" smtClean="0"/>
              <a:t>Шамильской</a:t>
            </a:r>
            <a:r>
              <a:rPr lang="ru-RU" b="1" u="sng" dirty="0" smtClean="0"/>
              <a:t>  районной  администрации  август 2008г,; </a:t>
            </a:r>
          </a:p>
          <a:p>
            <a:pPr algn="just" eaLnBrk="1" hangingPunct="1">
              <a:defRPr/>
            </a:pPr>
            <a:endParaRPr lang="ru-RU" b="1" u="sng" dirty="0" smtClean="0"/>
          </a:p>
          <a:p>
            <a:pPr algn="just" eaLnBrk="1" hangingPunct="1">
              <a:defRPr/>
            </a:pPr>
            <a:r>
              <a:rPr lang="ru-RU" b="1" u="sng" dirty="0" smtClean="0"/>
              <a:t>Почетная грамота  Министерства  Образования Республики Дагестан август 2007г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dirty="0" smtClean="0"/>
              <a:t>Результаты управленческой деятельности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Создание системы общественно-государственного управления школой</a:t>
            </a:r>
          </a:p>
          <a:p>
            <a:pPr eaLnBrk="1" hangingPunct="1">
              <a:defRPr/>
            </a:pPr>
            <a:r>
              <a:rPr lang="ru-RU" dirty="0" smtClean="0"/>
              <a:t>Расширение связей социального партнерства</a:t>
            </a:r>
          </a:p>
          <a:p>
            <a:pPr eaLnBrk="1" hangingPunct="1">
              <a:defRPr/>
            </a:pPr>
            <a:r>
              <a:rPr lang="ru-RU" dirty="0" smtClean="0"/>
              <a:t>Реализация программы дополнительного образования школьников</a:t>
            </a:r>
          </a:p>
          <a:p>
            <a:pPr eaLnBrk="1" hangingPunct="1">
              <a:defRPr/>
            </a:pPr>
            <a:r>
              <a:rPr lang="ru-RU" dirty="0" smtClean="0"/>
              <a:t>Обеспечение медицинского обслуживания школьников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dirty="0" smtClean="0"/>
              <a:t>Результаты управленческой деятельности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38" y="1428750"/>
            <a:ext cx="7772400" cy="5214938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/>
              <a:t>Организация 100%  одноразового горячего питания 1-4 классов</a:t>
            </a:r>
          </a:p>
          <a:p>
            <a:pPr>
              <a:defRPr/>
            </a:pPr>
            <a:r>
              <a:rPr lang="ru-RU" dirty="0" smtClean="0"/>
              <a:t>Реализация авторского проекта «</a:t>
            </a:r>
            <a:r>
              <a:rPr lang="ru-RU" b="1" dirty="0" smtClean="0"/>
              <a:t>Разработка и апробация модели деятельности школы</a:t>
            </a:r>
            <a:endParaRPr lang="ru-RU" dirty="0" smtClean="0"/>
          </a:p>
          <a:p>
            <a:pPr>
              <a:buFont typeface="Wingdings" pitchFamily="2" charset="2"/>
              <a:buNone/>
              <a:defRPr/>
            </a:pPr>
            <a:r>
              <a:rPr lang="ru-RU" b="1" dirty="0" smtClean="0"/>
              <a:t>   как центра патриотического, духовно-нравственного воспитания школьников в условиях ФГОС НОО и ООО и расширения внеурочного пространства»</a:t>
            </a:r>
            <a:endParaRPr lang="ru-RU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ru-RU" dirty="0" smtClean="0"/>
          </a:p>
          <a:p>
            <a:pPr eaLnBrk="1" hangingPunct="1">
              <a:defRPr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dirty="0" smtClean="0"/>
              <a:t>Укрепление материально-технической базы ОУ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- капитальный ремонт спортплощадки</a:t>
            </a:r>
          </a:p>
          <a:p>
            <a:pPr eaLnBrk="1" hangingPunct="1">
              <a:defRPr/>
            </a:pPr>
            <a:r>
              <a:rPr lang="ru-RU" dirty="0" smtClean="0"/>
              <a:t>- 100% обеспечение спортивным оборудованием и инвентарём,</a:t>
            </a:r>
          </a:p>
          <a:p>
            <a:pPr eaLnBrk="1" hangingPunct="1">
              <a:defRPr/>
            </a:pPr>
            <a:r>
              <a:rPr lang="ru-RU" dirty="0" smtClean="0"/>
              <a:t>- капитальный ремонт нового корпуса;</a:t>
            </a:r>
          </a:p>
          <a:p>
            <a:pPr eaLnBrk="1" hangingPunct="1">
              <a:defRPr/>
            </a:pPr>
            <a:r>
              <a:rPr lang="ru-RU" dirty="0" smtClean="0"/>
              <a:t>- капитальный ремонт кровли 2017г.;</a:t>
            </a:r>
          </a:p>
          <a:p>
            <a:pPr eaLnBrk="1" hangingPunct="1">
              <a:defRPr/>
            </a:pPr>
            <a:r>
              <a:rPr lang="ru-RU" dirty="0" smtClean="0"/>
              <a:t>-капитальный ремонт кровли старого корпуса 2017г.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dirty="0" smtClean="0"/>
              <a:t>Укрепление материально-технической базы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установка  стеклопакетов;</a:t>
            </a:r>
          </a:p>
          <a:p>
            <a:pPr eaLnBrk="1" hangingPunct="1">
              <a:defRPr/>
            </a:pPr>
            <a:r>
              <a:rPr lang="ru-RU" dirty="0" smtClean="0"/>
              <a:t> капитальный ремонт туалетов;</a:t>
            </a:r>
          </a:p>
          <a:p>
            <a:pPr eaLnBrk="1" hangingPunct="1">
              <a:defRPr/>
            </a:pPr>
            <a:r>
              <a:rPr lang="ru-RU" dirty="0" smtClean="0"/>
              <a:t>открытие компьютерного класса с подключением к сети Интернет;</a:t>
            </a:r>
          </a:p>
          <a:p>
            <a:pPr eaLnBrk="1" hangingPunct="1">
              <a:defRPr/>
            </a:pPr>
            <a:r>
              <a:rPr lang="ru-RU" dirty="0" smtClean="0"/>
              <a:t>оснащение школы новой оргтехникой, техническими средствами обучения;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dirty="0" smtClean="0"/>
          </a:p>
          <a:p>
            <a:pPr eaLnBrk="1" hangingPunct="1">
              <a:defRPr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иняя диагональ">
  <a:themeElements>
    <a:clrScheme name="Тема Office 1">
      <a:dk1>
        <a:srgbClr val="000000"/>
      </a:dk1>
      <a:lt1>
        <a:srgbClr val="FFFFFF"/>
      </a:lt1>
      <a:dk2>
        <a:srgbClr val="0066FF"/>
      </a:dk2>
      <a:lt2>
        <a:srgbClr val="FFFF00"/>
      </a:lt2>
      <a:accent1>
        <a:srgbClr val="00CCCC"/>
      </a:accent1>
      <a:accent2>
        <a:srgbClr val="FF33CC"/>
      </a:accent2>
      <a:accent3>
        <a:srgbClr val="AAB8FF"/>
      </a:accent3>
      <a:accent4>
        <a:srgbClr val="DADADA"/>
      </a:accent4>
      <a:accent5>
        <a:srgbClr val="AAE2E2"/>
      </a:accent5>
      <a:accent6>
        <a:srgbClr val="E72DB9"/>
      </a:accent6>
      <a:hlink>
        <a:srgbClr val="FF4568"/>
      </a:hlink>
      <a:folHlink>
        <a:srgbClr val="CCECFF"/>
      </a:folHlink>
    </a:clrScheme>
    <a:fontScheme name="Тема Offic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66FF"/>
        </a:dk2>
        <a:lt2>
          <a:srgbClr val="FFFF00"/>
        </a:lt2>
        <a:accent1>
          <a:srgbClr val="00CCCC"/>
        </a:accent1>
        <a:accent2>
          <a:srgbClr val="FF33CC"/>
        </a:accent2>
        <a:accent3>
          <a:srgbClr val="AAB8FF"/>
        </a:accent3>
        <a:accent4>
          <a:srgbClr val="DADADA"/>
        </a:accent4>
        <a:accent5>
          <a:srgbClr val="AAE2E2"/>
        </a:accent5>
        <a:accent6>
          <a:srgbClr val="E72DB9"/>
        </a:accent6>
        <a:hlink>
          <a:srgbClr val="FF4568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9999FF"/>
        </a:lt1>
        <a:dk2>
          <a:srgbClr val="6600FF"/>
        </a:dk2>
        <a:lt2>
          <a:srgbClr val="FFFFFF"/>
        </a:lt2>
        <a:accent1>
          <a:srgbClr val="CCCCFF"/>
        </a:accent1>
        <a:accent2>
          <a:srgbClr val="FF99FF"/>
        </a:accent2>
        <a:accent3>
          <a:srgbClr val="CACAFF"/>
        </a:accent3>
        <a:accent4>
          <a:srgbClr val="000000"/>
        </a:accent4>
        <a:accent5>
          <a:srgbClr val="E2E2FF"/>
        </a:accent5>
        <a:accent6>
          <a:srgbClr val="E78AE7"/>
        </a:accent6>
        <a:hlink>
          <a:srgbClr val="00CC66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990066"/>
        </a:dk2>
        <a:lt2>
          <a:srgbClr val="FFFF00"/>
        </a:lt2>
        <a:accent1>
          <a:srgbClr val="996633"/>
        </a:accent1>
        <a:accent2>
          <a:srgbClr val="CC6600"/>
        </a:accent2>
        <a:accent3>
          <a:srgbClr val="CAAAB8"/>
        </a:accent3>
        <a:accent4>
          <a:srgbClr val="DADADA"/>
        </a:accent4>
        <a:accent5>
          <a:srgbClr val="CAB8AD"/>
        </a:accent5>
        <a:accent6>
          <a:srgbClr val="B95C00"/>
        </a:accent6>
        <a:hlink>
          <a:srgbClr val="999933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Синяя диагональ</Template>
  <TotalTime>234</TotalTime>
  <Words>338</Words>
  <Application>Microsoft Office PowerPoint</Application>
  <PresentationFormat>Экран (4:3)</PresentationFormat>
  <Paragraphs>53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Синяя диагональ</vt:lpstr>
      <vt:lpstr>ПОРТФОЛИО директора школы</vt:lpstr>
      <vt:lpstr>Ибрагимов  Омарасхаб Магомедович  директор МКОУ «Митлиурибская ООШ»</vt:lpstr>
      <vt:lpstr>Образование</vt:lpstr>
      <vt:lpstr>Курсы повышения квалификации</vt:lpstr>
      <vt:lpstr>Награды, грамоты</vt:lpstr>
      <vt:lpstr>Результаты управленческой деятельности</vt:lpstr>
      <vt:lpstr>Результаты управленческой деятельности</vt:lpstr>
      <vt:lpstr>Укрепление материально-технической базы ОУ</vt:lpstr>
      <vt:lpstr>Укрепление материально-технической базы</vt:lpstr>
      <vt:lpstr>Укрепление материально-технической базы</vt:lpstr>
      <vt:lpstr>Участие в конкурсах</vt:lpstr>
      <vt:lpstr>Научные публикации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ПОРТФОЛИО директора школы</dc:title>
  <dc:creator>Владелец</dc:creator>
  <cp:lastModifiedBy>UserXP</cp:lastModifiedBy>
  <cp:revision>34</cp:revision>
  <cp:lastPrinted>1601-01-01T00:00:00Z</cp:lastPrinted>
  <dcterms:created xsi:type="dcterms:W3CDTF">2010-03-12T17:50:37Z</dcterms:created>
  <dcterms:modified xsi:type="dcterms:W3CDTF">2018-06-20T08:17:22Z</dcterms:modified>
</cp:coreProperties>
</file>