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4" r:id="rId15"/>
    <p:sldId id="295" r:id="rId16"/>
    <p:sldId id="293" r:id="rId17"/>
    <p:sldId id="288" r:id="rId18"/>
    <p:sldId id="290" r:id="rId19"/>
    <p:sldId id="291" r:id="rId20"/>
    <p:sldId id="292" r:id="rId21"/>
    <p:sldId id="274" r:id="rId22"/>
    <p:sldId id="28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3" r:id="rId31"/>
    <p:sldId id="286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AECB-82BD-4BC7-B210-670AFFF9EBA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544D-FB8E-4EC9-8211-233606E32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28692" y="0"/>
            <a:ext cx="957269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71670" y="1000108"/>
            <a:ext cx="63901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Силикатная промышленность.</a:t>
            </a:r>
          </a:p>
          <a:p>
            <a:endParaRPr lang="ru-RU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Урок химии в 9 классе.</a:t>
            </a:r>
          </a:p>
          <a:p>
            <a:endParaRPr lang="ru-RU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Ибрагимов И.М.,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учитель химии 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МКОУМитлиурибская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42918"/>
            <a:ext cx="620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Гончарное ремесло Киевской Руси</a:t>
            </a:r>
            <a:endParaRPr lang="ru-RU" sz="3200" dirty="0"/>
          </a:p>
        </p:txBody>
      </p:sp>
      <p:pic>
        <p:nvPicPr>
          <p:cNvPr id="3074" name="Picture 2" descr="C:\Users\Антонина\Pictures\novyj risunok (27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85860"/>
            <a:ext cx="3346450" cy="2925763"/>
          </a:xfrm>
          <a:prstGeom prst="rect">
            <a:avLst/>
          </a:prstGeom>
          <a:noFill/>
        </p:spPr>
      </p:pic>
      <p:pic>
        <p:nvPicPr>
          <p:cNvPr id="3075" name="Picture 3" descr="C:\Users\Антонина\Pictures\e8935cc1cc2af7d12a7ecd44e1ac2ef6_0_22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8"/>
            <a:ext cx="2357454" cy="2786074"/>
          </a:xfrm>
          <a:prstGeom prst="rect">
            <a:avLst/>
          </a:prstGeom>
          <a:noFill/>
        </p:spPr>
      </p:pic>
      <p:pic>
        <p:nvPicPr>
          <p:cNvPr id="3076" name="Picture 4" descr="C:\Users\Антонина\Pictures\article_l20070521174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285860"/>
            <a:ext cx="2857520" cy="2786082"/>
          </a:xfrm>
          <a:prstGeom prst="rect">
            <a:avLst/>
          </a:prstGeom>
          <a:noFill/>
        </p:spPr>
      </p:pic>
      <p:pic>
        <p:nvPicPr>
          <p:cNvPr id="3077" name="Picture 5" descr="C:\Users\Антонина\Pictures\5d785133b7827f8010328d96e112e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/>
          <a:lstStyle/>
          <a:p>
            <a:r>
              <a:rPr lang="ru-RU" dirty="0" smtClean="0"/>
              <a:t>Что такое глина?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4495816"/>
          </a:xfrm>
        </p:spPr>
        <p:txBody>
          <a:bodyPr/>
          <a:lstStyle/>
          <a:p>
            <a:r>
              <a:rPr lang="ru-RU" dirty="0" err="1" smtClean="0"/>
              <a:t>Глина-несцементированная</a:t>
            </a:r>
            <a:r>
              <a:rPr lang="ru-RU" dirty="0" smtClean="0"/>
              <a:t> осадочная порода с преобладанием алюмосиликатов.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*2SiO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*2H 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O- </a:t>
            </a:r>
            <a:r>
              <a:rPr lang="ru-RU" sz="2400" dirty="0" smtClean="0"/>
              <a:t>каолинит, составная часть глины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O*Al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*6SiO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</a:t>
            </a:r>
            <a:r>
              <a:rPr lang="ru-RU" sz="2400" dirty="0" smtClean="0"/>
              <a:t>полевой шпат</a:t>
            </a:r>
          </a:p>
          <a:p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</a:t>
            </a:r>
            <a:r>
              <a:rPr lang="ru-RU" sz="2400" dirty="0" smtClean="0"/>
              <a:t>кремнезем, песок, кварц.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dirty="0" smtClean="0"/>
              <a:t>Свойства глины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r>
              <a:rPr lang="ru-RU" dirty="0" smtClean="0"/>
              <a:t>Практическая работа «В гончарной мастерской».</a:t>
            </a:r>
          </a:p>
          <a:p>
            <a:r>
              <a:rPr lang="ru-RU" dirty="0" smtClean="0"/>
              <a:t>Готовим раствор глины в воде, на опыте выясняя пропорции глины и воды. Готовим таблички, наносим орнамент.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92867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территории Новосибирской области в </a:t>
            </a:r>
            <a:r>
              <a:rPr lang="ru-RU" sz="2000" dirty="0" err="1" smtClean="0"/>
              <a:t>новокаменном</a:t>
            </a:r>
            <a:r>
              <a:rPr lang="ru-RU" sz="2000" dirty="0" smtClean="0"/>
              <a:t> веке </a:t>
            </a:r>
          </a:p>
          <a:p>
            <a:r>
              <a:rPr lang="ru-RU" sz="2000" dirty="0" smtClean="0"/>
              <a:t>человек стал впервые изготавливать глиняные сосуды, обжигая на костре. Гончарного круга не было, сосуды изготавливались ручной лепкой.</a:t>
            </a:r>
            <a:endParaRPr lang="ru-RU" sz="2000" dirty="0"/>
          </a:p>
        </p:txBody>
      </p:sp>
      <p:pic>
        <p:nvPicPr>
          <p:cNvPr id="4098" name="Picture 2" descr="C:\Users\Антонина\Pictures\2010-06-15_Kolhoznaya_Gorlysh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85992"/>
            <a:ext cx="7234254" cy="359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dirty="0" smtClean="0"/>
              <a:t>Керамика строительная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7415242" cy="3924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Антонина\Pictures\f20100420105310-kirpich_glazov.jpg"/>
          <p:cNvPicPr>
            <a:picLocks noChangeAspect="1" noChangeArrowheads="1"/>
          </p:cNvPicPr>
          <p:nvPr/>
        </p:nvPicPr>
        <p:blipFill>
          <a:blip r:embed="rId3" cstate="print"/>
          <a:srcRect l="11562" t="25000" r="14375"/>
          <a:stretch>
            <a:fillRect/>
          </a:stretch>
        </p:blipFill>
        <p:spPr bwMode="auto">
          <a:xfrm>
            <a:off x="2071670" y="1857364"/>
            <a:ext cx="6429420" cy="4286240"/>
          </a:xfrm>
          <a:prstGeom prst="rect">
            <a:avLst/>
          </a:prstGeom>
          <a:noFill/>
        </p:spPr>
      </p:pic>
      <p:pic>
        <p:nvPicPr>
          <p:cNvPr id="1028" name="Picture 4" descr="C:\Users\Антонина\Pictures\3841987_w640_h640_liverpool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663" y="1404938"/>
            <a:ext cx="54006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/>
          <a:lstStyle/>
          <a:p>
            <a:r>
              <a:rPr lang="ru-RU" dirty="0" smtClean="0"/>
              <a:t>Керамика огнеупорная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7486680" cy="4067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тонина\Pictures\16822009-12-1391286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14842" cy="4214842"/>
          </a:xfrm>
          <a:prstGeom prst="rect">
            <a:avLst/>
          </a:prstGeom>
          <a:noFill/>
        </p:spPr>
      </p:pic>
      <p:pic>
        <p:nvPicPr>
          <p:cNvPr id="2051" name="Picture 3" descr="C:\Users\Антонина\Pictures\sku_13917_2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4000528" cy="423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dirty="0" smtClean="0"/>
              <a:t>Фаянс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57290" y="1643050"/>
            <a:ext cx="7786710" cy="399575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 (</a:t>
            </a:r>
            <a:r>
              <a:rPr lang="ru-RU" sz="5100" dirty="0" smtClean="0"/>
              <a:t>франц. </a:t>
            </a:r>
            <a:r>
              <a:rPr lang="ru-RU" sz="5100" dirty="0" err="1" smtClean="0"/>
              <a:t>faience</a:t>
            </a:r>
            <a:r>
              <a:rPr lang="ru-RU" sz="5100" dirty="0" smtClean="0"/>
              <a:t>, от названия итальянского города Фаэнца, где производился фаянс), керамические изделия (облицовочные плитки, архитектурные детали, посуда, умывальники, унитазы и др.), имеющие плотный мелкопористый черепок (обычно белый), покрытые прозрачной или глухой (непрозрачной) глазурью. Для изготовления фаянса применяются те же материалы, что и для производства фарфора (меняется лишь соотношение компонентов), и сходная технология (различия в режиме обжига). Близкие к фаянсу изделия изготовлялись в Др. Египте, Китае (4-5 вв.). В Европе производство фаянса началось в 16 в. (Франция), в России - в 18 в.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Антонина\Pictures\faiense_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714776" cy="2928951"/>
          </a:xfrm>
          <a:prstGeom prst="rect">
            <a:avLst/>
          </a:prstGeom>
          <a:noFill/>
        </p:spPr>
      </p:pic>
      <p:pic>
        <p:nvPicPr>
          <p:cNvPr id="1027" name="Picture 3" descr="C:\Users\Антонина\Pictures\pnvgyry kxsf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1028" name="Picture 4" descr="C:\Users\Антонина\Pictures\Quadro_ymiva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1930400"/>
            <a:ext cx="76581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/>
          <a:lstStyle/>
          <a:p>
            <a:r>
              <a:rPr lang="ru-RU" dirty="0" smtClean="0"/>
              <a:t>Фарфор-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643966" cy="40671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представляет собой разновидность керамики. Фарфоровые изделия – это изделия, получаемые спеканием высокосортной белой глины (каолина) с добавлением кварца, полевого шпата и других примесей. В результате обжига полученный материал становится водонепроницаемым, белым, звонким, просвечивающим в тонком слое, без пор. Гончарное дело – это искусство, которое практиковалось с древних времен различными культурами по всему миру.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18573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pic>
        <p:nvPicPr>
          <p:cNvPr id="2050" name="Picture 2" descr="C:\Users\Антонина\Pictures\12c418af77fa8bab117de7a8745f7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</p:spPr>
      </p:pic>
      <p:pic>
        <p:nvPicPr>
          <p:cNvPr id="2051" name="Picture 3" descr="C:\Users\Антонина\Pictures\5650429_83dba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</p:spPr>
      </p:pic>
      <p:pic>
        <p:nvPicPr>
          <p:cNvPr id="2052" name="Picture 4" descr="C:\Users\Антонина\Pictures\58460122_1272642772_Cvetochnoe_volnenie_saharn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809625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1604" y="571480"/>
            <a:ext cx="77570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Цель урока: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Познакомить учащихся с продукцией силикатной промышленности; с реакциями, лежащими в основе получения стекла и цемента, с перспективами развития производства строительных материалов.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и обогащать духовный мир обучающихся.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Воспитывать любовь к родному краю.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/>
          <a:lstStyle/>
          <a:p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643966" cy="4067188"/>
          </a:xfrm>
        </p:spPr>
        <p:txBody>
          <a:bodyPr/>
          <a:lstStyle/>
          <a:p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+6SiO</a:t>
            </a:r>
            <a:r>
              <a:rPr lang="en-US" baseline="-25000" dirty="0" smtClean="0"/>
              <a:t>2</a:t>
            </a:r>
            <a:r>
              <a:rPr lang="en-US" dirty="0" smtClean="0"/>
              <a:t>+CaCO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          </a:t>
            </a:r>
            <a:r>
              <a:rPr lang="en-US" dirty="0" smtClean="0"/>
              <a:t> </a:t>
            </a:r>
            <a:r>
              <a:rPr lang="en-US" dirty="0" err="1" smtClean="0"/>
              <a:t>CaO</a:t>
            </a:r>
            <a:r>
              <a:rPr lang="en-US" dirty="0" smtClean="0"/>
              <a:t>*6SiO</a:t>
            </a:r>
            <a:r>
              <a:rPr lang="en-US" baseline="-25000" dirty="0" smtClean="0"/>
              <a:t>2</a:t>
            </a:r>
            <a:r>
              <a:rPr lang="en-US" dirty="0" smtClean="0"/>
              <a:t>*Na</a:t>
            </a:r>
            <a:r>
              <a:rPr lang="en-US" baseline="-25000" dirty="0" smtClean="0"/>
              <a:t>2</a:t>
            </a:r>
            <a:r>
              <a:rPr lang="en-US" dirty="0" smtClean="0"/>
              <a:t>O+2CO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ru-RU" baseline="-25000" dirty="0" smtClean="0"/>
              <a:t>Реакция получения стекла.</a:t>
            </a:r>
            <a:r>
              <a:rPr lang="en-US" baseline="-25000" dirty="0" smtClean="0"/>
              <a:t> 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18573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Ритуальная дорога из стекла в Древнем Египте.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Антонина\Pictures\56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7763" y="1357298"/>
            <a:ext cx="6848475" cy="455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142984"/>
            <a:ext cx="470038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Заполним таблицу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143116"/>
          <a:ext cx="6096000" cy="15687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68774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п\п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стекла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7" y="1743075"/>
          <a:ext cx="6119834" cy="4225290"/>
        </p:xfrm>
        <a:graphic>
          <a:graphicData uri="http://schemas.openxmlformats.org/drawingml/2006/table">
            <a:tbl>
              <a:tblPr/>
              <a:tblGrid>
                <a:gridCol w="857256"/>
                <a:gridCol w="2214578"/>
                <a:gridCol w="1524000"/>
                <a:gridCol w="1524000"/>
              </a:tblGrid>
              <a:tr h="257165">
                <a:tc>
                  <a:txBody>
                    <a:bodyPr/>
                    <a:lstStyle/>
                    <a:p>
                      <a:r>
                        <a:rPr lang="ru-RU" sz="1000" b="0" i="0" dirty="0" err="1">
                          <a:latin typeface="Arial"/>
                        </a:rPr>
                        <a:t>п\п</a:t>
                      </a:r>
                      <a:endParaRPr lang="ru-RU" sz="1000" b="0" i="0" dirty="0">
                        <a:latin typeface="Ari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Название стекла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Формула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Применение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Обычное оконное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rial"/>
                        </a:rPr>
                        <a:t>Na</a:t>
                      </a:r>
                      <a:r>
                        <a:rPr lang="en-US" sz="1200" b="0" i="0" baseline="-25000" dirty="0">
                          <a:latin typeface="Arial"/>
                        </a:rPr>
                        <a:t>2</a:t>
                      </a:r>
                      <a:r>
                        <a:rPr lang="en-US" sz="1200" b="0" i="0" dirty="0">
                          <a:latin typeface="Arial"/>
                        </a:rPr>
                        <a:t>O*6SiO</a:t>
                      </a:r>
                      <a:r>
                        <a:rPr lang="en-US" sz="1200" b="0" i="0" baseline="-25000" dirty="0">
                          <a:latin typeface="Arial"/>
                        </a:rPr>
                        <a:t>2</a:t>
                      </a:r>
                      <a:r>
                        <a:rPr lang="en-US" sz="1200" b="0" i="0" dirty="0">
                          <a:latin typeface="Arial"/>
                        </a:rPr>
                        <a:t>*</a:t>
                      </a:r>
                      <a:r>
                        <a:rPr lang="en-US" sz="1200" b="0" i="0" dirty="0" err="1">
                          <a:latin typeface="Arial"/>
                        </a:rPr>
                        <a:t>CaO</a:t>
                      </a:r>
                      <a:endParaRPr lang="en-US" sz="1200" b="0" i="0" dirty="0">
                        <a:latin typeface="Ari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Стекло, посуда, бутылки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Тугоплавкое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rial"/>
                        </a:rPr>
                        <a:t>K</a:t>
                      </a:r>
                      <a:r>
                        <a:rPr lang="en-US" sz="1200" b="0" i="0" baseline="-25000" dirty="0">
                          <a:latin typeface="Arial"/>
                        </a:rPr>
                        <a:t>2</a:t>
                      </a:r>
                      <a:r>
                        <a:rPr lang="en-US" sz="1200" b="0" i="0" dirty="0">
                          <a:latin typeface="Arial"/>
                        </a:rPr>
                        <a:t>O*</a:t>
                      </a:r>
                      <a:r>
                        <a:rPr lang="en-US" sz="1200" b="0" i="0" dirty="0" err="1">
                          <a:latin typeface="Arial"/>
                        </a:rPr>
                        <a:t>CaO</a:t>
                      </a:r>
                      <a:r>
                        <a:rPr lang="en-US" sz="1200" b="0" i="0" dirty="0">
                          <a:latin typeface="Arial"/>
                        </a:rPr>
                        <a:t>*6SiO</a:t>
                      </a:r>
                      <a:r>
                        <a:rPr lang="en-US" sz="1200" b="0" i="0" baseline="-25000" dirty="0">
                          <a:latin typeface="Arial"/>
                        </a:rPr>
                        <a:t>2</a:t>
                      </a:r>
                      <a:endParaRPr lang="en-US" sz="1200" b="0" i="0" dirty="0">
                        <a:latin typeface="Ari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Посуда, выдерживающая сильное нагревание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>
                          <a:latin typeface="Arial"/>
                        </a:rPr>
                        <a:t>Хрусталь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Arial"/>
                        </a:rPr>
                        <a:t>K</a:t>
                      </a:r>
                      <a:r>
                        <a:rPr lang="en-US" sz="1200" b="0" i="0" baseline="-25000">
                          <a:latin typeface="Arial"/>
                        </a:rPr>
                        <a:t>2</a:t>
                      </a:r>
                      <a:r>
                        <a:rPr lang="en-US" sz="1200" b="0" i="0">
                          <a:latin typeface="Arial"/>
                        </a:rPr>
                        <a:t>O*6SiO</a:t>
                      </a:r>
                      <a:r>
                        <a:rPr lang="en-US" sz="1200" b="0" i="0" baseline="-25000">
                          <a:latin typeface="Arial"/>
                        </a:rPr>
                        <a:t>2</a:t>
                      </a:r>
                      <a:r>
                        <a:rPr lang="en-US" sz="1200" b="0" i="0">
                          <a:latin typeface="Arial"/>
                        </a:rPr>
                        <a:t>*PbO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Посуда, оптика,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>
                          <a:latin typeface="Arial"/>
                        </a:rPr>
                        <a:t>Кварцевое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Arial"/>
                        </a:rPr>
                        <a:t>SiO</a:t>
                      </a:r>
                      <a:r>
                        <a:rPr lang="en-US" sz="1200" b="0" i="0" baseline="-25000">
                          <a:latin typeface="Arial"/>
                        </a:rPr>
                        <a:t>2</a:t>
                      </a:r>
                      <a:endParaRPr lang="en-US" sz="1200" b="0" i="0">
                        <a:latin typeface="Ari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Лабораторная посуда, кварцевые лампы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>
                          <a:latin typeface="Arial"/>
                        </a:rPr>
                        <a:t>Цветные стекла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b="0" i="0">
                          <a:latin typeface="Arial"/>
                        </a:rPr>
                        <a:t>CuO- </a:t>
                      </a:r>
                      <a:r>
                        <a:rPr lang="ru-RU" sz="1200" b="0" i="0">
                          <a:latin typeface="Arial"/>
                        </a:rPr>
                        <a:t>голубое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b="0" i="0">
                          <a:latin typeface="Arial"/>
                        </a:rPr>
                        <a:t>Ag-</a:t>
                      </a:r>
                      <a:r>
                        <a:rPr lang="ru-RU" sz="1200" b="0" i="0">
                          <a:latin typeface="Arial"/>
                        </a:rPr>
                        <a:t>желтое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b="0" i="0">
                          <a:latin typeface="Arial"/>
                        </a:rPr>
                        <a:t>Au-</a:t>
                      </a:r>
                      <a:r>
                        <a:rPr lang="ru-RU" sz="1200" b="0" i="0">
                          <a:latin typeface="Arial"/>
                        </a:rPr>
                        <a:t>рубин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Посуда, витражи, мозаика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0" i="0">
                          <a:latin typeface="Arial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>
                          <a:latin typeface="Arial"/>
                        </a:rPr>
                        <a:t>Фотохромное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Arial"/>
                        </a:rPr>
                        <a:t>AgCl Ag+Cl</a:t>
                      </a:r>
                    </a:p>
                    <a:p>
                      <a:r>
                        <a:rPr lang="en-US" sz="1200" b="0" i="0">
                          <a:latin typeface="Arial"/>
                        </a:rPr>
                        <a:t>B</a:t>
                      </a:r>
                      <a:r>
                        <a:rPr lang="en-US" sz="1200" b="0" i="0" baseline="-25000">
                          <a:latin typeface="Arial"/>
                        </a:rPr>
                        <a:t>2</a:t>
                      </a:r>
                      <a:r>
                        <a:rPr lang="en-US" sz="1200" b="0" i="0">
                          <a:latin typeface="Arial"/>
                        </a:rPr>
                        <a:t>O</a:t>
                      </a:r>
                      <a:r>
                        <a:rPr lang="en-US" sz="1200" b="0" i="0" baseline="-25000">
                          <a:latin typeface="Arial"/>
                        </a:rPr>
                        <a:t>3</a:t>
                      </a:r>
                      <a:r>
                        <a:rPr lang="en-US" sz="1200" b="0" i="0">
                          <a:latin typeface="Arial"/>
                        </a:rPr>
                        <a:t>*AgCl*Cu</a:t>
                      </a:r>
                      <a:r>
                        <a:rPr lang="en-US" sz="1200" b="0" i="0" baseline="-25000">
                          <a:latin typeface="Arial"/>
                        </a:rPr>
                        <a:t>2</a:t>
                      </a:r>
                      <a:r>
                        <a:rPr lang="en-US" sz="1200" b="0" i="0">
                          <a:latin typeface="Arial"/>
                        </a:rPr>
                        <a:t>O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latin typeface="Arial"/>
                        </a:rPr>
                        <a:t>Очки, здания - стекло меняет цвет под воздействием солнечных лучей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4" name="Picture 2" descr="http://festival.1september.ru/articles/524803/img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68263"/>
            <a:ext cx="409575" cy="1428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428604"/>
            <a:ext cx="397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Проверим: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pic>
        <p:nvPicPr>
          <p:cNvPr id="30722" name="Picture 2" descr="C:\Users\Антонина\Pictures\1245924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70050"/>
            <a:ext cx="8143932" cy="4830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785794"/>
            <a:ext cx="600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«Полтавская битва»- мозаика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/>
          <a:lstStyle/>
          <a:p>
            <a:r>
              <a:rPr lang="ru-RU" dirty="0" smtClean="0"/>
              <a:t>Что такое цемент?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129490" cy="4281502"/>
          </a:xfrm>
        </p:spPr>
        <p:txBody>
          <a:bodyPr/>
          <a:lstStyle/>
          <a:p>
            <a:r>
              <a:rPr lang="ru-RU" dirty="0" smtClean="0"/>
              <a:t>Цемент - собирательное название различных порошковых вяжущих веществ, способных при смешивании с водой образовывать пластичную массу, приобретающую со временем камневидное состояние.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70"/>
          </a:xfrm>
        </p:spPr>
        <p:txBody>
          <a:bodyPr/>
          <a:lstStyle/>
          <a:p>
            <a:r>
              <a:rPr lang="ru-RU" dirty="0" smtClean="0"/>
              <a:t>Получение цемента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7772400" cy="449581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Запишите химизм процесса:</a:t>
            </a:r>
          </a:p>
          <a:p>
            <a:r>
              <a:rPr lang="ru-RU" sz="2600" dirty="0" smtClean="0"/>
              <a:t>Обезвоживание </a:t>
            </a:r>
            <a:r>
              <a:rPr lang="ru-RU" sz="2600" dirty="0" err="1" smtClean="0"/>
              <a:t>коалинита</a:t>
            </a:r>
            <a:r>
              <a:rPr lang="ru-RU" sz="2600" dirty="0" smtClean="0"/>
              <a:t>:</a:t>
            </a:r>
          </a:p>
          <a:p>
            <a:r>
              <a:rPr lang="en-US" sz="2600" dirty="0" smtClean="0"/>
              <a:t>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*2SiO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*2H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 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*2SiO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+2H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</a:p>
          <a:p>
            <a:r>
              <a:rPr lang="ru-RU" sz="2600" dirty="0" smtClean="0"/>
              <a:t>Разложение известняка:</a:t>
            </a:r>
          </a:p>
          <a:p>
            <a:r>
              <a:rPr lang="en-US" sz="2600" dirty="0" smtClean="0"/>
              <a:t>CaCO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 CaO+CO</a:t>
            </a:r>
            <a:r>
              <a:rPr lang="en-US" sz="2600" baseline="-25000" dirty="0" smtClean="0"/>
              <a:t>2</a:t>
            </a:r>
            <a:endParaRPr lang="en-US" sz="2600" dirty="0" smtClean="0"/>
          </a:p>
          <a:p>
            <a:r>
              <a:rPr lang="ru-RU" sz="2600" dirty="0" smtClean="0"/>
              <a:t>Образование силикатов и алюмосиликатов кальция:</a:t>
            </a:r>
          </a:p>
          <a:p>
            <a:r>
              <a:rPr lang="en-US" sz="2600" dirty="0" smtClean="0"/>
              <a:t>CaO+SiO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 CaSiO</a:t>
            </a:r>
            <a:r>
              <a:rPr lang="en-US" sz="2600" baseline="-25000" dirty="0" smtClean="0"/>
              <a:t>3</a:t>
            </a:r>
            <a:endParaRPr lang="en-US" sz="2600" dirty="0" smtClean="0"/>
          </a:p>
          <a:p>
            <a:r>
              <a:rPr lang="en-US" sz="2600" dirty="0" smtClean="0"/>
              <a:t>CaO+Al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*2SiO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 Ca(AlO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+CaSiO</a:t>
            </a:r>
            <a:r>
              <a:rPr lang="en-US" sz="2600" baseline="-25000" dirty="0" smtClean="0"/>
              <a:t>3</a:t>
            </a:r>
            <a:endParaRPr lang="en-US" sz="2600" dirty="0" smtClean="0"/>
          </a:p>
          <a:p>
            <a:endParaRPr lang="ru-RU" sz="2600" dirty="0" smtClean="0"/>
          </a:p>
          <a:p>
            <a:endParaRPr lang="ru-RU" dirty="0"/>
          </a:p>
        </p:txBody>
      </p:sp>
      <p:pic>
        <p:nvPicPr>
          <p:cNvPr id="31746" name="Picture 2" descr="http://festival.1september.ru/articles/524803/img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-341313"/>
            <a:ext cx="4095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5"/>
          </a:xfrm>
        </p:spPr>
        <p:txBody>
          <a:bodyPr/>
          <a:lstStyle/>
          <a:p>
            <a:r>
              <a:rPr lang="ru-RU" dirty="0" smtClean="0"/>
              <a:t>Производство цемента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429684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Антонина\Pictures\image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1200150"/>
            <a:ext cx="9248776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/>
          <a:lstStyle/>
          <a:p>
            <a:r>
              <a:rPr lang="ru-RU" dirty="0" smtClean="0"/>
              <a:t>Цемент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Антонина\Pictures\1049.c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14475"/>
            <a:ext cx="57150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85817"/>
          </a:xfrm>
        </p:spPr>
        <p:txBody>
          <a:bodyPr/>
          <a:lstStyle/>
          <a:p>
            <a:r>
              <a:rPr lang="ru-RU" dirty="0" smtClean="0"/>
              <a:t>Бетон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7772400" cy="3995750"/>
          </a:xfrm>
        </p:spPr>
        <p:txBody>
          <a:bodyPr/>
          <a:lstStyle/>
          <a:p>
            <a:r>
              <a:rPr lang="ru-RU" dirty="0" smtClean="0"/>
              <a:t>Бетон- это искусственный каменный материал. Он известен около 2000 лет. Использовался в I веке до н.э. в Риме при строительстве Колизея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145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Силикатная </a:t>
            </a:r>
            <a:r>
              <a:rPr lang="ru-RU" dirty="0" smtClean="0">
                <a:solidFill>
                  <a:schemeClr val="accent1"/>
                </a:solidFill>
              </a:rPr>
              <a:t>промышленность- </a:t>
            </a:r>
            <a:r>
              <a:rPr lang="ru-RU" sz="3100" dirty="0" smtClean="0">
                <a:solidFill>
                  <a:schemeClr val="accent1"/>
                </a:solidFill>
              </a:rPr>
              <a:t>это производство различных строительных материалов, стекла и керамики из различных природных силикатов. </a:t>
            </a:r>
            <a:endParaRPr lang="ru-RU" sz="3100" dirty="0">
              <a:solidFill>
                <a:schemeClr val="accent1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Силикатные изделия</a:t>
            </a:r>
            <a:r>
              <a:rPr lang="ru-RU" dirty="0" smtClean="0"/>
              <a:t> – это такие изделия, которые состоят из смесей или сплавов силикатов, </a:t>
            </a:r>
            <a:r>
              <a:rPr lang="ru-RU" dirty="0" err="1" smtClean="0"/>
              <a:t>полисиликатов</a:t>
            </a:r>
            <a:r>
              <a:rPr lang="ru-RU" dirty="0" smtClean="0"/>
              <a:t>, алюмосиликатов.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Колизей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7772400" cy="4424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Антонина\Pictures\82f0b9e5-46e8-4fec-8ac2-5858f43e4b3e_2b455669-4d6b-43a0-abac-4d6af62140a0_20120113174817_colosse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1133475"/>
            <a:ext cx="6600825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85817"/>
          </a:xfrm>
        </p:spPr>
        <p:txBody>
          <a:bodyPr/>
          <a:lstStyle/>
          <a:p>
            <a:r>
              <a:rPr lang="ru-RU" dirty="0" smtClean="0"/>
              <a:t>Изделия из бетона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7772400" cy="3995750"/>
          </a:xfrm>
        </p:spPr>
        <p:txBody>
          <a:bodyPr/>
          <a:lstStyle/>
          <a:p>
            <a:r>
              <a:rPr lang="ru-RU" b="1" i="1" dirty="0" smtClean="0"/>
              <a:t>Бетон </a:t>
            </a:r>
            <a:r>
              <a:rPr lang="ru-RU" dirty="0" smtClean="0"/>
              <a:t>– смесь щебня и песка с цементом.</a:t>
            </a:r>
          </a:p>
          <a:p>
            <a:r>
              <a:rPr lang="ru-RU" dirty="0" smtClean="0"/>
              <a:t> </a:t>
            </a:r>
            <a:r>
              <a:rPr lang="ru-RU" b="1" i="1" dirty="0" smtClean="0"/>
              <a:t>Шлакобетон</a:t>
            </a:r>
            <a:r>
              <a:rPr lang="ru-RU" dirty="0" smtClean="0"/>
              <a:t> – смесь шлака с цементом.</a:t>
            </a:r>
          </a:p>
          <a:p>
            <a:r>
              <a:rPr lang="ru-RU" b="1" i="1" dirty="0" smtClean="0"/>
              <a:t>Железобетон</a:t>
            </a:r>
            <a:r>
              <a:rPr lang="ru-RU" dirty="0" smtClean="0"/>
              <a:t> – бетон и стальная арматура (заводские корпуса, плотины).</a:t>
            </a:r>
          </a:p>
          <a:p>
            <a:r>
              <a:rPr lang="ru-RU" b="1" i="1" dirty="0" smtClean="0"/>
              <a:t>Пластобетоны </a:t>
            </a:r>
            <a:r>
              <a:rPr lang="ru-RU" dirty="0" smtClean="0"/>
              <a:t>– цемент и органические полимеры.</a:t>
            </a:r>
          </a:p>
          <a:p>
            <a:r>
              <a:rPr lang="ru-RU" dirty="0" smtClean="0"/>
              <a:t> </a:t>
            </a:r>
            <a:r>
              <a:rPr lang="ru-RU" b="1" i="1" dirty="0" smtClean="0"/>
              <a:t>Шифер</a:t>
            </a:r>
            <a:r>
              <a:rPr lang="ru-RU" dirty="0" smtClean="0"/>
              <a:t> – цемент с асбестом.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643050"/>
            <a:ext cx="77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36242" y="1397000"/>
          <a:ext cx="3071516" cy="4064001"/>
        </p:xfrm>
        <a:graphic>
          <a:graphicData uri="http://schemas.openxmlformats.org/drawingml/2006/table">
            <a:tbl>
              <a:tblPr/>
              <a:tblGrid>
                <a:gridCol w="1535758"/>
                <a:gridCol w="1535758"/>
              </a:tblGrid>
              <a:tr h="205408">
                <a:tc gridSpan="2">
                  <a:txBody>
                    <a:bodyPr/>
                    <a:lstStyle/>
                    <a:p>
                      <a:r>
                        <a:rPr lang="ru-RU" sz="900"/>
                        <a:t>Проверочный тест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408">
                <a:tc>
                  <a:txBody>
                    <a:bodyPr/>
                    <a:lstStyle/>
                    <a:p>
                      <a:r>
                        <a:rPr lang="ru-RU" sz="900"/>
                        <a:t>Вариант </a:t>
                      </a:r>
                      <a:r>
                        <a:rPr lang="en-US" sz="900"/>
                        <a:t>I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Вариант </a:t>
                      </a:r>
                      <a:r>
                        <a:rPr lang="en-US" sz="900"/>
                        <a:t>II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28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1.Сырье для производства натриевого стекла: K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3</a:t>
                      </a:r>
                      <a:r>
                        <a:rPr lang="ru-RU" sz="90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SiO</a:t>
                      </a:r>
                      <a:r>
                        <a:rPr lang="ru-RU" sz="900" baseline="-25000"/>
                        <a:t>2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Na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3</a:t>
                      </a:r>
                      <a:r>
                        <a:rPr lang="ru-RU" sz="90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2 </a:t>
                      </a:r>
                      <a:endParaRPr lang="ru-RU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1.Сырье для производства калиевого стекла: K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3</a:t>
                      </a:r>
                      <a:r>
                        <a:rPr lang="ru-RU" sz="90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SiO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Na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3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CO</a:t>
                      </a:r>
                      <a:r>
                        <a:rPr lang="ru-RU" sz="900" baseline="-25000"/>
                        <a:t>2</a:t>
                      </a:r>
                      <a:endParaRPr lang="ru-RU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062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2.Состав тугоплавкого стекла: </a:t>
                      </a:r>
                      <a:r>
                        <a:rPr lang="en-US" sz="900"/>
                        <a:t>K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O·CaO·6SiO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900"/>
                        <a:t>K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O·PbO·6SiO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900"/>
                        <a:t>Na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O·CaO·6SiO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2.Состав обычного оконного стекла: </a:t>
                      </a:r>
                      <a:r>
                        <a:rPr lang="en-US" sz="900"/>
                        <a:t>Na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O·CaO·6SiO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900"/>
                        <a:t>K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O·CaO·6SiO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900"/>
                        <a:t>K</a:t>
                      </a:r>
                      <a:r>
                        <a:rPr lang="en-US" sz="900" baseline="-25000"/>
                        <a:t>2</a:t>
                      </a:r>
                      <a:r>
                        <a:rPr lang="en-US" sz="900"/>
                        <a:t>O·PbO·6SiO</a:t>
                      </a:r>
                      <a:r>
                        <a:rPr lang="en-US" sz="900" baseline="-25000"/>
                        <a:t>2</a:t>
                      </a:r>
                      <a:endParaRPr lang="en-US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649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3.Красная окраска глиняного кирпича обусловлена: Al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O</a:t>
                      </a:r>
                      <a:r>
                        <a:rPr lang="ru-RU" sz="900" baseline="-25000"/>
                        <a:t>3</a:t>
                      </a:r>
                      <a:r>
                        <a:rPr lang="ru-RU" sz="90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Fe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O</a:t>
                      </a:r>
                      <a:r>
                        <a:rPr lang="ru-RU" sz="900" baseline="-25000"/>
                        <a:t>3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Cr</a:t>
                      </a:r>
                      <a:r>
                        <a:rPr lang="ru-RU" sz="900" baseline="-25000"/>
                        <a:t>2</a:t>
                      </a:r>
                      <a:r>
                        <a:rPr lang="ru-RU" sz="900"/>
                        <a:t>O</a:t>
                      </a:r>
                      <a:r>
                        <a:rPr lang="ru-RU" sz="900" baseline="-25000"/>
                        <a:t>3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MnO</a:t>
                      </a:r>
                      <a:r>
                        <a:rPr lang="ru-RU" sz="900" baseline="-25000"/>
                        <a:t>2</a:t>
                      </a:r>
                      <a:endParaRPr lang="ru-RU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3.Фотохромное стекло изменяет цвет благодаря ионам: Fe</a:t>
                      </a:r>
                      <a:r>
                        <a:rPr lang="ru-RU" sz="900" baseline="30000"/>
                        <a:t>3+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K</a:t>
                      </a:r>
                      <a:r>
                        <a:rPr lang="ru-RU" sz="900" baseline="30000"/>
                        <a:t>+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Na</a:t>
                      </a:r>
                      <a:r>
                        <a:rPr lang="ru-RU" sz="900" baseline="30000"/>
                        <a:t>+</a:t>
                      </a:r>
                      <a:endParaRPr lang="ru-RU" sz="9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Ag</a:t>
                      </a:r>
                      <a:r>
                        <a:rPr lang="ru-RU" sz="900" baseline="30000"/>
                        <a:t>+</a:t>
                      </a:r>
                      <a:endParaRPr lang="ru-RU" sz="900"/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062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4.Бетон – смесь: щебня, песка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щебня, песка, мела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щебня, песка, цемента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4.Цемент в переводе с латинского: глина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речной песок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битый камень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28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5.Крамика в переводе с греческого: речной песок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глина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битый камень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/>
                        <a:t>полевой шпат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900" dirty="0"/>
                        <a:t>5.Родина фарфора: Россия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 dirty="0"/>
                        <a:t>Италия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 dirty="0"/>
                        <a:t>Германия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900" dirty="0"/>
                        <a:t>Китай</a:t>
                      </a:r>
                    </a:p>
                  </a:txBody>
                  <a:tcPr marL="33595" marR="33595" marT="33595" marB="335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4"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Домашнее задание: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§ 30 полностью, записи в тетрадях.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1604" y="1428736"/>
            <a:ext cx="77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Силикатная    промышленность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428728" y="2143116"/>
            <a:ext cx="4846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14348" y="3429000"/>
            <a:ext cx="1857388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Керамика</a:t>
            </a:r>
          </a:p>
          <a:p>
            <a:pPr algn="ctr"/>
            <a:r>
              <a:rPr lang="ru-RU" dirty="0" smtClean="0"/>
              <a:t>Сырье: глина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00958" y="20716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3429000"/>
            <a:ext cx="200026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</a:p>
          <a:p>
            <a:pPr algn="ctr"/>
            <a:r>
              <a:rPr lang="ru-RU" dirty="0" smtClean="0"/>
              <a:t>Сырье: известняк, сода, песок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6578" y="3429000"/>
            <a:ext cx="214314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Цемент</a:t>
            </a:r>
          </a:p>
          <a:p>
            <a:pPr algn="ctr"/>
            <a:r>
              <a:rPr lang="ru-RU" dirty="0" smtClean="0"/>
              <a:t>Сырье: известняк, глины, содержащие оксид кремния </a:t>
            </a:r>
            <a:r>
              <a:rPr lang="en-US" dirty="0" smtClean="0"/>
              <a:t>(IV)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86945" y="214290"/>
            <a:ext cx="77570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Керамон</a:t>
            </a:r>
            <a:r>
              <a:rPr lang="ru-RU" sz="3200" dirty="0" smtClean="0"/>
              <a:t> (греч.)-глина</a:t>
            </a:r>
          </a:p>
          <a:p>
            <a:r>
              <a:rPr lang="ru-RU" sz="3200" dirty="0" smtClean="0"/>
              <a:t>Амфоры, пифос</a:t>
            </a:r>
          </a:p>
          <a:p>
            <a:endParaRPr lang="ru-RU" sz="4000" dirty="0"/>
          </a:p>
        </p:txBody>
      </p:sp>
      <p:pic>
        <p:nvPicPr>
          <p:cNvPr id="2050" name="Picture 2" descr="C:\Users\Антонина\Pictures\post-1-13130790317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1928802"/>
            <a:ext cx="2786082" cy="3876686"/>
          </a:xfrm>
          <a:prstGeom prst="rect">
            <a:avLst/>
          </a:prstGeom>
          <a:noFill/>
        </p:spPr>
      </p:pic>
      <p:pic>
        <p:nvPicPr>
          <p:cNvPr id="2051" name="Picture 3" descr="C:\Users\Антонина\Pictures\clp163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3714776" cy="4548206"/>
          </a:xfrm>
          <a:prstGeom prst="rect">
            <a:avLst/>
          </a:prstGeom>
          <a:noFill/>
        </p:spPr>
      </p:pic>
      <p:pic>
        <p:nvPicPr>
          <p:cNvPr id="2052" name="Picture 4" descr="C:\Users\Антонина\Pictures\bach22.jpg"/>
          <p:cNvPicPr>
            <a:picLocks noChangeAspect="1" noChangeArrowheads="1"/>
          </p:cNvPicPr>
          <p:nvPr/>
        </p:nvPicPr>
        <p:blipFill>
          <a:blip r:embed="rId5" cstate="print"/>
          <a:srcRect l="-28907"/>
          <a:stretch>
            <a:fillRect/>
          </a:stretch>
        </p:blipFill>
        <p:spPr bwMode="auto">
          <a:xfrm>
            <a:off x="2643174" y="1643050"/>
            <a:ext cx="3143272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DSC006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2382837" cy="3176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4997" name="Picture 5" descr="DSC00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97200"/>
            <a:ext cx="2298700" cy="3536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563938" y="476250"/>
            <a:ext cx="4537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Керамик.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Район гончарных мастерских в Афинах.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84213" y="4292600"/>
            <a:ext cx="5256212" cy="22256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По петушечьей утренней песне,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Поднимаются все на работу –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Ткачи, печники, скорняки, мукомолы,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Гончары, столяры, маляры.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428604"/>
            <a:ext cx="9572692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1604" y="785794"/>
            <a:ext cx="77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 из глины в Египте</a:t>
            </a:r>
            <a:endParaRPr lang="ru-RU" sz="4000" dirty="0"/>
          </a:p>
        </p:txBody>
      </p:sp>
      <p:pic>
        <p:nvPicPr>
          <p:cNvPr id="6" name="Picture 2" descr="C:\Users\Антонина\Pictures\Oazis-Siva-Doma-iz-gl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Глиняные   таблички   для письма.                   		Междуречье.</a:t>
            </a:r>
            <a:endParaRPr lang="ru-RU" sz="2800" dirty="0"/>
          </a:p>
        </p:txBody>
      </p:sp>
      <p:pic>
        <p:nvPicPr>
          <p:cNvPr id="2" name="Picture 2" descr="C:\Users\Антонина\Picture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4429156" cy="4572031"/>
          </a:xfrm>
          <a:prstGeom prst="rect">
            <a:avLst/>
          </a:prstGeom>
          <a:noFill/>
        </p:spPr>
      </p:pic>
      <p:pic>
        <p:nvPicPr>
          <p:cNvPr id="1027" name="Picture 3" descr="C:\Users\Антонина\Pictures\10156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4143372" cy="465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714356"/>
            <a:ext cx="639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Трипольская культура. Украина.</a:t>
            </a:r>
            <a:endParaRPr lang="ru-RU" sz="3600" dirty="0"/>
          </a:p>
        </p:txBody>
      </p:sp>
      <p:pic>
        <p:nvPicPr>
          <p:cNvPr id="2050" name="Picture 2" descr="C:\Users\Антонина\Pictures\o_53-kerami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2928958" cy="3143272"/>
          </a:xfrm>
          <a:prstGeom prst="rect">
            <a:avLst/>
          </a:prstGeom>
          <a:noFill/>
        </p:spPr>
      </p:pic>
      <p:pic>
        <p:nvPicPr>
          <p:cNvPr id="2051" name="Picture 3" descr="C:\Users\Антонина\Pictures\trip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47838"/>
            <a:ext cx="3357586" cy="3895740"/>
          </a:xfrm>
          <a:prstGeom prst="rect">
            <a:avLst/>
          </a:prstGeom>
          <a:noFill/>
        </p:spPr>
      </p:pic>
      <p:pic>
        <p:nvPicPr>
          <p:cNvPr id="2052" name="Picture 4" descr="C:\Users\Антонина\Pictures\o_57-keramika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0" y="1206500"/>
            <a:ext cx="44450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707</Words>
  <Application>Microsoft Office PowerPoint</Application>
  <PresentationFormat>Экран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Силикатная промышленность- это производство различных строительных материалов, стекла и керамики из различных природных силикатов.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Что такое глина?</vt:lpstr>
      <vt:lpstr>Свойства глины</vt:lpstr>
      <vt:lpstr>Слайд 13</vt:lpstr>
      <vt:lpstr>Керамика строительная</vt:lpstr>
      <vt:lpstr>Керамика огнеупорная</vt:lpstr>
      <vt:lpstr>Фаянс</vt:lpstr>
      <vt:lpstr>Слайд 17</vt:lpstr>
      <vt:lpstr>Фарфор-</vt:lpstr>
      <vt:lpstr>Слайд 19</vt:lpstr>
      <vt:lpstr>Стекло</vt:lpstr>
      <vt:lpstr>Ритуальная дорога из стекла в Древнем Египте.</vt:lpstr>
      <vt:lpstr>Слайд 22</vt:lpstr>
      <vt:lpstr>Слайд 23</vt:lpstr>
      <vt:lpstr>Слайд 24</vt:lpstr>
      <vt:lpstr>Что такое цемент?</vt:lpstr>
      <vt:lpstr>Получение цемента</vt:lpstr>
      <vt:lpstr>Производство цемента</vt:lpstr>
      <vt:lpstr>Цемент</vt:lpstr>
      <vt:lpstr>Бетон</vt:lpstr>
      <vt:lpstr>Колизей</vt:lpstr>
      <vt:lpstr>Изделия из бетона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учитель</cp:lastModifiedBy>
  <cp:revision>9</cp:revision>
  <dcterms:created xsi:type="dcterms:W3CDTF">2013-02-10T06:00:49Z</dcterms:created>
  <dcterms:modified xsi:type="dcterms:W3CDTF">2016-01-20T12:02:21Z</dcterms:modified>
</cp:coreProperties>
</file>