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57" r:id="rId5"/>
    <p:sldId id="258" r:id="rId6"/>
    <p:sldId id="280" r:id="rId7"/>
    <p:sldId id="259" r:id="rId8"/>
    <p:sldId id="261" r:id="rId9"/>
    <p:sldId id="279" r:id="rId10"/>
    <p:sldId id="273" r:id="rId11"/>
    <p:sldId id="266" r:id="rId12"/>
    <p:sldId id="267" r:id="rId13"/>
    <p:sldId id="277" r:id="rId14"/>
    <p:sldId id="268" r:id="rId15"/>
    <p:sldId id="278" r:id="rId16"/>
    <p:sldId id="272" r:id="rId1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6666"/>
    <a:srgbClr val="422C16"/>
    <a:srgbClr val="0C788E"/>
    <a:srgbClr val="008080"/>
    <a:srgbClr val="800000"/>
    <a:srgbClr val="336699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1776" autoAdjust="0"/>
    <p:restoredTop sz="94709" autoAdjust="0"/>
  </p:normalViewPr>
  <p:slideViewPr>
    <p:cSldViewPr>
      <p:cViewPr>
        <p:scale>
          <a:sx n="80" d="100"/>
          <a:sy n="80" d="100"/>
        </p:scale>
        <p:origin x="-480" y="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F8C41-F449-4F7C-8444-68AA3767300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46C6C-5BCF-450B-B3C6-83A5D790108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F6C64-8A3F-463E-BEE1-5D7DD3A2C83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BF68E-051B-4CC4-B10E-F7BA9B318C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12C74-C50E-4A62-9D01-37FBC2A678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20206-5E3D-4C87-BE5F-A0A4731496B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AB4AD-1463-4BD8-805C-5B21ED854AE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163AF-B545-4039-B50D-70F6E4A50BE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892F0-52CA-4801-890C-BD279774091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98350-AB7F-4822-8B60-A9ADE9ACFD8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2161E-3F5C-4210-8946-CAF99067834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AE9C936-F324-4391-AB35-ACC37CBF2F14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0" name="Rectangle 13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8568952" cy="1368152"/>
          </a:xfrm>
        </p:spPr>
        <p:txBody>
          <a:bodyPr/>
          <a:lstStyle/>
          <a:p>
            <a:r>
              <a:rPr lang="ru-RU" sz="4000" b="1" smtClean="0">
                <a:solidFill>
                  <a:schemeClr val="accent2">
                    <a:lumMod val="75000"/>
                  </a:schemeClr>
                </a:solidFill>
              </a:rPr>
              <a:t>Открытый </a:t>
            </a:r>
            <a:r>
              <a:rPr lang="ru-RU" sz="4000" b="1">
                <a:solidFill>
                  <a:schemeClr val="accent2">
                    <a:lumMod val="75000"/>
                  </a:schemeClr>
                </a:solidFill>
              </a:rPr>
              <a:t>у</a:t>
            </a:r>
            <a:r>
              <a:rPr lang="ru-RU" sz="4000" b="1" smtClean="0">
                <a:solidFill>
                  <a:schemeClr val="accent2">
                    <a:lumMod val="75000"/>
                  </a:schemeClr>
                </a:solidFill>
              </a:rPr>
              <a:t>рок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родного языка в 6 классе</a:t>
            </a:r>
            <a:endParaRPr lang="es-E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>
            <a:off x="179512" y="1628800"/>
            <a:ext cx="896448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УЧИТЕЛЬ РОДНОГО ЯЗЫКА И ЛИТЕРАТУРЫ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Хадисова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Умагани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Зубаировна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500926" y="6500810"/>
            <a:ext cx="1643074" cy="35719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3105835"/>
            <a:ext cx="6840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             </a:t>
            </a:r>
            <a:endParaRPr lang="ru-RU" sz="4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2000" b="1" dirty="0"/>
          </a:p>
          <a:p>
            <a:endParaRPr lang="ru-RU" sz="2000" b="1" dirty="0" smtClean="0"/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Тема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ru-RU" sz="2400" b="1" i="1" dirty="0" err="1" smtClean="0">
                <a:solidFill>
                  <a:schemeClr val="accent2">
                    <a:lumMod val="75000"/>
                  </a:schemeClr>
                </a:solidFill>
              </a:rPr>
              <a:t>Рик!к!еналъул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accent2">
                    <a:lumMod val="75000"/>
                  </a:schemeClr>
                </a:solidFill>
              </a:rPr>
              <a:t>разрядал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812" y="116632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Бицанк!абазул </a:t>
            </a:r>
            <a:r>
              <a:rPr lang="ru-RU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маг!на</a:t>
            </a: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щиб</a:t>
            </a: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  <a:endParaRPr lang="ru-RU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2331720" algn="l"/>
              </a:tabLst>
            </a:pPr>
            <a:r>
              <a:rPr lang="ru-RU" b="1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/>
                <a:ea typeface="Calibri"/>
                <a:cs typeface="Times New Roman"/>
              </a:rPr>
              <a:t>           </a:t>
            </a:r>
            <a:r>
              <a:rPr lang="ru-RU" b="1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/>
                <a:ea typeface="Calibri"/>
                <a:cs typeface="Times New Roman"/>
              </a:rPr>
              <a:t>Х!ай</a:t>
            </a:r>
            <a:r>
              <a:rPr lang="ru-RU" b="1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«  </a:t>
            </a:r>
            <a:r>
              <a:rPr lang="ru-RU" b="1" dirty="0" err="1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Бищун</a:t>
            </a:r>
            <a:r>
              <a:rPr lang="ru-RU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b="1" dirty="0" err="1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ургъулев</a:t>
            </a:r>
            <a:r>
              <a:rPr lang="ru-RU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?</a:t>
            </a:r>
            <a:r>
              <a:rPr lang="ru-RU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»   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2331720" algn="l"/>
              </a:tabLst>
            </a:pP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  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Цо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т!охда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гъоркь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ункъго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вац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dirty="0">
              <a:solidFill>
                <a:srgbClr val="FFC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331720" algn="l"/>
              </a:tabLst>
            </a:pP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Анлъго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х!ет!е,к!иго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бет!ер,цо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рач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!.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331720" algn="l"/>
              </a:tabLst>
            </a:pP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Анкьго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т!ала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гьабун,т!ад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рет!ел</a:t>
            </a:r>
            <a:r>
              <a:rPr lang="ru-RU" dirty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рет!унеб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. 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Цо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инсул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щуго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вас,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щуясдаго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хъах!ал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dirty="0" err="1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т!агърал</a:t>
            </a:r>
            <a:r>
              <a:rPr lang="ru-RU" dirty="0" smtClean="0">
                <a:solidFill>
                  <a:srgbClr val="FFC000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dirty="0">
              <a:solidFill>
                <a:srgbClr val="FFC000"/>
              </a:solidFill>
              <a:latin typeface="Calibri"/>
              <a:ea typeface="Calibri"/>
              <a:cs typeface="Times New Roman"/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http://bestefilms.ru/sites/default/files/styles/900x_s/public/139322022697627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48264" y="1052736"/>
            <a:ext cx="20162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 smtClean="0">
                <a:solidFill>
                  <a:schemeClr val="tx1"/>
                </a:solidFill>
              </a:rPr>
              <a:t>Дарс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</a:rPr>
              <a:t>щула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</a:rPr>
              <a:t>гьаби</a:t>
            </a:r>
            <a:r>
              <a:rPr lang="ru-RU" sz="3600" b="1" dirty="0" smtClean="0">
                <a:solidFill>
                  <a:schemeClr val="tx1"/>
                </a:solidFill>
              </a:rPr>
              <a:t>.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   </a:t>
            </a:r>
            <a:r>
              <a:rPr lang="ru-RU" sz="2400" b="1" dirty="0" err="1"/>
              <a:t>Гьал</a:t>
            </a:r>
            <a:r>
              <a:rPr lang="ru-RU" sz="2400" b="1" dirty="0"/>
              <a:t> </a:t>
            </a:r>
            <a:r>
              <a:rPr lang="ru-RU" sz="2400" b="1" dirty="0" err="1"/>
              <a:t>рик!к!енал</a:t>
            </a:r>
            <a:r>
              <a:rPr lang="ru-RU" sz="2400" b="1" dirty="0"/>
              <a:t> </a:t>
            </a:r>
            <a:r>
              <a:rPr lang="ru-RU" sz="2400" b="1" dirty="0" err="1"/>
              <a:t>разрядазде</a:t>
            </a:r>
            <a:r>
              <a:rPr lang="ru-RU" sz="2400" b="1" dirty="0"/>
              <a:t> </a:t>
            </a:r>
            <a:r>
              <a:rPr lang="ru-RU" sz="2400" b="1" dirty="0" err="1"/>
              <a:t>рикье</a:t>
            </a:r>
            <a:r>
              <a:rPr lang="ru-RU" b="1" dirty="0"/>
              <a:t>.</a:t>
            </a:r>
            <a:r>
              <a:rPr lang="ru-RU" b="1" dirty="0" smtClean="0"/>
              <a:t>             </a:t>
            </a:r>
            <a:r>
              <a:rPr lang="ru-RU" b="1" dirty="0" err="1"/>
              <a:t>Х</a:t>
            </a:r>
            <a:r>
              <a:rPr lang="ru-RU" b="1" dirty="0" err="1" smtClean="0"/>
              <a:t>!ай</a:t>
            </a:r>
            <a:r>
              <a:rPr lang="ru-RU" b="1" dirty="0" smtClean="0"/>
              <a:t>  </a:t>
            </a:r>
            <a:r>
              <a:rPr lang="ru-RU" dirty="0" smtClean="0">
                <a:solidFill>
                  <a:srgbClr val="660033"/>
                </a:solidFill>
              </a:rPr>
              <a:t>«</a:t>
            </a:r>
            <a:r>
              <a:rPr lang="ru-RU" dirty="0" err="1" smtClean="0">
                <a:solidFill>
                  <a:srgbClr val="660033"/>
                </a:solidFill>
              </a:rPr>
              <a:t>Дида</a:t>
            </a:r>
            <a:r>
              <a:rPr lang="ru-RU" dirty="0" smtClean="0">
                <a:solidFill>
                  <a:srgbClr val="660033"/>
                </a:solidFill>
              </a:rPr>
              <a:t> </a:t>
            </a:r>
            <a:r>
              <a:rPr lang="ru-RU" dirty="0" err="1" smtClean="0">
                <a:solidFill>
                  <a:srgbClr val="660033"/>
                </a:solidFill>
              </a:rPr>
              <a:t>ц!ик!к!ун</a:t>
            </a:r>
            <a:r>
              <a:rPr lang="ru-RU" dirty="0" smtClean="0">
                <a:solidFill>
                  <a:srgbClr val="660033"/>
                </a:solidFill>
              </a:rPr>
              <a:t>  </a:t>
            </a:r>
            <a:r>
              <a:rPr lang="ru-RU" dirty="0" err="1" smtClean="0">
                <a:solidFill>
                  <a:srgbClr val="660033"/>
                </a:solidFill>
              </a:rPr>
              <a:t>лъала</a:t>
            </a:r>
            <a:r>
              <a:rPr lang="ru-RU" dirty="0" smtClean="0">
                <a:solidFill>
                  <a:srgbClr val="660033"/>
                </a:solidFill>
              </a:rPr>
              <a:t>.»</a:t>
            </a:r>
          </a:p>
          <a:p>
            <a:pPr>
              <a:buNone/>
            </a:pPr>
            <a:endParaRPr lang="ru-RU" dirty="0" smtClean="0">
              <a:solidFill>
                <a:srgbClr val="660033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 абилеб,8-8ккун,100,3/9,                       12-13,ич!гояб,2, 2 абилеб,3-3ккун,           9-10,щугояб.</a:t>
            </a:r>
          </a:p>
        </p:txBody>
      </p:sp>
      <p:pic>
        <p:nvPicPr>
          <p:cNvPr id="5" name="Рисунок 4" descr="http://wsjournal.ru/wp-content/uploads/2016/11/buratino.pn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88224" y="1067991"/>
            <a:ext cx="2555776" cy="172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936104"/>
          </a:xfrm>
        </p:spPr>
        <p:txBody>
          <a:bodyPr/>
          <a:lstStyle/>
          <a:p>
            <a:r>
              <a:rPr lang="ru-RU" dirty="0" err="1" smtClean="0">
                <a:solidFill>
                  <a:srgbClr val="FFC000"/>
                </a:solidFill>
              </a:rPr>
              <a:t>Шарадаби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60851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Хуриб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бекьарула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дун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,                                         «</a:t>
            </a:r>
            <a:r>
              <a:rPr lang="ru-RU" sz="2000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Д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»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х!арп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бакьулъ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бугони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                                                                                   «</a:t>
            </a:r>
            <a:r>
              <a:rPr lang="ru-RU" sz="2000" b="1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Ризгоялъул</a:t>
            </a:r>
            <a:r>
              <a:rPr lang="ru-RU" sz="2000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»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антоним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Гьоц!иб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лалда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бала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дун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.                                 «</a:t>
            </a:r>
            <a:r>
              <a:rPr lang="ru-RU" sz="2000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Д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»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хисун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«</a:t>
            </a:r>
            <a:r>
              <a:rPr lang="ru-RU" sz="2000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б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»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хъванани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2000" dirty="0" err="1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Цох!о</a:t>
            </a:r>
            <a:r>
              <a:rPr lang="ru-RU" sz="2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х!арп</a:t>
            </a:r>
            <a:r>
              <a:rPr lang="ru-RU" sz="2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хисун</a:t>
            </a:r>
            <a:r>
              <a:rPr lang="ru-RU" sz="2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лъуни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,                             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Рик!к!еналде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сверула</a:t>
            </a:r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sz="20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sz="2000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sz="2000" dirty="0" err="1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Рик!к!еналде</a:t>
            </a:r>
            <a:r>
              <a:rPr lang="ru-RU" sz="2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сверула</a:t>
            </a:r>
            <a:endParaRPr lang="ru-RU" sz="2000" dirty="0">
              <a:solidFill>
                <a:srgbClr val="00B050"/>
              </a:solidFill>
            </a:endParaRPr>
          </a:p>
        </p:txBody>
      </p:sp>
      <p:pic>
        <p:nvPicPr>
          <p:cNvPr id="4" name="Рисунок 3" descr="http://www.krasnoyeznamya.ru/gallery/rm_49_317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3609019"/>
            <a:ext cx="3978324" cy="237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</a:rPr>
              <a:t>Масъалаби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sz="4000" b="1" dirty="0" err="1" smtClean="0">
                <a:solidFill>
                  <a:schemeClr val="tx1"/>
                </a:solidFill>
              </a:rPr>
              <a:t>Х!ай</a:t>
            </a:r>
            <a:r>
              <a:rPr lang="ru-RU" sz="4000" b="1" dirty="0" smtClean="0">
                <a:solidFill>
                  <a:srgbClr val="C00000"/>
                </a:solidFill>
              </a:rPr>
              <a:t>  «</a:t>
            </a:r>
            <a:r>
              <a:rPr lang="ru-RU" sz="4000" b="1" dirty="0" err="1" smtClean="0">
                <a:solidFill>
                  <a:srgbClr val="C00000"/>
                </a:solidFill>
              </a:rPr>
              <a:t>Хехаб</a:t>
            </a:r>
            <a:r>
              <a:rPr lang="ru-RU" sz="4000" b="1" dirty="0" smtClean="0">
                <a:solidFill>
                  <a:srgbClr val="C00000"/>
                </a:solidFill>
              </a:rPr>
              <a:t>  </a:t>
            </a:r>
            <a:r>
              <a:rPr lang="ru-RU" sz="4000" b="1" dirty="0" err="1" smtClean="0">
                <a:solidFill>
                  <a:srgbClr val="C00000"/>
                </a:solidFill>
              </a:rPr>
              <a:t>жаваб</a:t>
            </a:r>
            <a:r>
              <a:rPr lang="ru-RU" sz="4000" b="1" dirty="0" smtClean="0">
                <a:solidFill>
                  <a:srgbClr val="C00000"/>
                </a:solidFill>
              </a:rPr>
              <a:t>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Ц!алдохъабаз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жидерго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ахикь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2400" b="1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40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ц!ияб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гъвет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!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ч!ана.Мусацаги,Расулицаги,Аминатицаги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ч!ана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гьел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киналго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гъут!бузул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2400" b="1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2/10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.Чан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гъвет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!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гьел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лъабазго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ч!араб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err="1" smtClean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Г!иял</a:t>
            </a:r>
            <a:r>
              <a:rPr lang="ru-RU" sz="2400" dirty="0" smtClean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бук!ана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нусго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бет!ер.Гьезул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анц!го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бут!а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гьабун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к!иго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бут!а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куйдул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рук!ана.Хут!арал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ккола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чахъаби.Чан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чахъу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гьеб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рехъалъ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бук!араб</a:t>
            </a:r>
            <a:r>
              <a:rPr lang="ru-RU" sz="24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?</a:t>
            </a:r>
          </a:p>
          <a:p>
            <a:endParaRPr lang="ru-RU" sz="2400" dirty="0"/>
          </a:p>
        </p:txBody>
      </p:sp>
      <p:pic>
        <p:nvPicPr>
          <p:cNvPr id="4" name="Picture 4" descr="98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293096"/>
            <a:ext cx="301166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897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B0F0"/>
                </a:solidFill>
              </a:rPr>
              <a:t>Ребусал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Х!ай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 err="1" smtClean="0">
                <a:solidFill>
                  <a:srgbClr val="FF0000"/>
                </a:solidFill>
              </a:rPr>
              <a:t>Адабият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бокьулев</a:t>
            </a:r>
            <a:r>
              <a:rPr lang="ru-RU" b="1" dirty="0" smtClean="0">
                <a:solidFill>
                  <a:srgbClr val="FF0000"/>
                </a:solidFill>
              </a:rPr>
              <a:t>?»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2331720" algn="l"/>
              </a:tabLst>
            </a:pPr>
            <a:endParaRPr lang="ru-RU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331720" algn="l"/>
              </a:tabLst>
            </a:pPr>
            <a:r>
              <a:rPr lang="ru-RU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7 </a:t>
            </a:r>
            <a:r>
              <a:rPr lang="ru-RU" dirty="0" err="1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ва</a:t>
            </a:r>
            <a:r>
              <a:rPr lang="ru-RU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1.                                                </a:t>
            </a:r>
            <a:r>
              <a:rPr lang="ru-RU" sz="5400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+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 </a:t>
            </a:r>
            <a:endParaRPr lang="ru-RU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331720" algn="l"/>
              </a:tabLst>
            </a:pPr>
            <a:r>
              <a:rPr lang="ru-RU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3 </a:t>
            </a:r>
            <a:r>
              <a:rPr lang="ru-RU" dirty="0" err="1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ва</a:t>
            </a:r>
            <a:r>
              <a:rPr lang="ru-RU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500.</a:t>
            </a:r>
            <a:endParaRPr lang="ru-RU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331720" algn="l"/>
              </a:tabLst>
            </a:pPr>
            <a:r>
              <a:rPr lang="ru-RU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500 </a:t>
            </a:r>
            <a:r>
              <a:rPr lang="ru-RU" dirty="0" err="1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ва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5-5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    1</a:t>
            </a:r>
            <a:r>
              <a:rPr lang="ru-RU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лъи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Рисунок 3" descr="G:\картинки\iнпневсеувни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0246" y="2780928"/>
            <a:ext cx="2050726" cy="168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G:\картинки\iддд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27776" y="2938847"/>
            <a:ext cx="2016224" cy="168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а\Desktop\image(1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033" y="0"/>
            <a:ext cx="2147150" cy="157457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B050"/>
                </a:solidFill>
              </a:rPr>
              <a:t>Мультфильмазда</a:t>
            </a:r>
            <a:r>
              <a:rPr lang="ru-RU" dirty="0" smtClean="0">
                <a:solidFill>
                  <a:srgbClr val="00B050"/>
                </a:solidFill>
              </a:rPr>
              <a:t>  </a:t>
            </a:r>
            <a:r>
              <a:rPr lang="ru-RU" dirty="0" err="1" smtClean="0">
                <a:solidFill>
                  <a:srgbClr val="00B050"/>
                </a:solidFill>
              </a:rPr>
              <a:t>жанир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ругел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рик!к!енал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хъвай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тетрадазда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         «</a:t>
            </a:r>
            <a:r>
              <a:rPr lang="ru-RU" smtClean="0"/>
              <a:t>38 попугаев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5436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Дарсил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х!асил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гьаби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mtClean="0"/>
              <a:t>                Рокъобе</a:t>
            </a:r>
            <a:r>
              <a:rPr lang="ru-RU" dirty="0" smtClean="0"/>
              <a:t> </a:t>
            </a:r>
            <a:r>
              <a:rPr lang="ru-RU" dirty="0" err="1" smtClean="0"/>
              <a:t>х!алт!и</a:t>
            </a:r>
            <a:endParaRPr lang="ru-RU" dirty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Мини- сочинение </a:t>
            </a:r>
            <a:r>
              <a:rPr lang="ru-RU" sz="3600" dirty="0" smtClean="0">
                <a:solidFill>
                  <a:srgbClr val="92D050"/>
                </a:solidFill>
              </a:rPr>
              <a:t>«</a:t>
            </a:r>
            <a:r>
              <a:rPr lang="ru-RU" sz="3600" dirty="0" err="1" smtClean="0">
                <a:solidFill>
                  <a:srgbClr val="92D050"/>
                </a:solidFill>
              </a:rPr>
              <a:t>Нижер</a:t>
            </a:r>
            <a:r>
              <a:rPr lang="ru-RU" sz="3600" dirty="0" smtClean="0">
                <a:solidFill>
                  <a:srgbClr val="92D050"/>
                </a:solidFill>
              </a:rPr>
              <a:t> класс»</a:t>
            </a:r>
          </a:p>
          <a:p>
            <a:pPr>
              <a:buNone/>
            </a:pPr>
            <a:r>
              <a:rPr lang="ru-RU" dirty="0" smtClean="0">
                <a:solidFill>
                  <a:srgbClr val="92D050"/>
                </a:solidFill>
              </a:rPr>
              <a:t>                                  §26 </a:t>
            </a:r>
            <a:r>
              <a:rPr lang="ru-RU" dirty="0" err="1" smtClean="0">
                <a:solidFill>
                  <a:srgbClr val="92D050"/>
                </a:solidFill>
              </a:rPr>
              <a:t>гьумер</a:t>
            </a:r>
            <a:r>
              <a:rPr lang="ru-RU" dirty="0" smtClean="0">
                <a:solidFill>
                  <a:srgbClr val="92D050"/>
                </a:solidFill>
              </a:rPr>
              <a:t> 81-86.</a:t>
            </a:r>
          </a:p>
          <a:p>
            <a:endParaRPr lang="ru-RU" dirty="0"/>
          </a:p>
        </p:txBody>
      </p:sp>
      <p:pic>
        <p:nvPicPr>
          <p:cNvPr id="4" name="Рисунок 3" descr="http://childtrade.ru/pic/2bc0d94f0e07e00f302005b262e35dde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1466007"/>
            <a:ext cx="5429250" cy="306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0536-00-174\Рабочий стол\gamsat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92696"/>
            <a:ext cx="8176422" cy="4896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4546848" cy="1800200"/>
          </a:xfrm>
        </p:spPr>
        <p:txBody>
          <a:bodyPr/>
          <a:lstStyle/>
          <a:p>
            <a:r>
              <a:rPr lang="ru-RU" b="1" dirty="0" err="1" smtClean="0"/>
              <a:t>Дарсил</a:t>
            </a:r>
            <a:r>
              <a:rPr lang="ru-RU" b="1" dirty="0" smtClean="0"/>
              <a:t> </a:t>
            </a:r>
            <a:r>
              <a:rPr lang="ru-RU" b="1" dirty="0" err="1" smtClean="0"/>
              <a:t>мурад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</a:rPr>
              <a:t>1.  </a:t>
            </a:r>
            <a:r>
              <a:rPr lang="ru-RU" sz="2400" b="1" dirty="0" err="1">
                <a:solidFill>
                  <a:srgbClr val="FF0000"/>
                </a:solidFill>
              </a:rPr>
              <a:t>Рик!к!еналъул</a:t>
            </a:r>
            <a:r>
              <a:rPr lang="ru-RU" sz="2400" b="1" dirty="0">
                <a:solidFill>
                  <a:srgbClr val="FF0000"/>
                </a:solidFill>
              </a:rPr>
              <a:t>  </a:t>
            </a:r>
            <a:r>
              <a:rPr lang="ru-RU" sz="2400" b="1" dirty="0" err="1">
                <a:solidFill>
                  <a:srgbClr val="FF0000"/>
                </a:solidFill>
              </a:rPr>
              <a:t>разрядазул</a:t>
            </a:r>
            <a:r>
              <a:rPr lang="ru-RU" sz="2400" b="1" dirty="0">
                <a:solidFill>
                  <a:srgbClr val="FF0000"/>
                </a:solidFill>
              </a:rPr>
              <a:t> баян </a:t>
            </a:r>
            <a:r>
              <a:rPr lang="ru-RU" sz="2400" b="1" dirty="0" err="1">
                <a:solidFill>
                  <a:srgbClr val="FF0000"/>
                </a:solidFill>
              </a:rPr>
              <a:t>гъварид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гьаби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2.Авар </a:t>
            </a:r>
            <a:r>
              <a:rPr lang="ru-RU" sz="2400" b="1" dirty="0" err="1" smtClean="0">
                <a:solidFill>
                  <a:srgbClr val="FF0000"/>
                </a:solidFill>
              </a:rPr>
              <a:t>халкъалъул</a:t>
            </a:r>
            <a:r>
              <a:rPr lang="ru-RU" sz="24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</a:rPr>
              <a:t>асаразулъ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ва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литератураялда</a:t>
            </a:r>
            <a:r>
              <a:rPr lang="ru-RU" sz="2400" b="1" dirty="0" smtClean="0">
                <a:solidFill>
                  <a:srgbClr val="FF0000"/>
                </a:solidFill>
              </a:rPr>
              <a:t>   </a:t>
            </a:r>
            <a:r>
              <a:rPr lang="ru-RU" sz="2400" b="1" dirty="0" err="1" smtClean="0">
                <a:solidFill>
                  <a:srgbClr val="FF0000"/>
                </a:solidFill>
              </a:rPr>
              <a:t>жаниб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рик!к!ен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кин</a:t>
            </a:r>
            <a:r>
              <a:rPr lang="ru-RU" sz="24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</a:rPr>
              <a:t>х!алт!изабун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бугебали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бихьизаби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3.Ц!алул </a:t>
            </a:r>
            <a:r>
              <a:rPr lang="ru-RU" sz="2400" b="1" dirty="0" err="1" smtClean="0">
                <a:solidFill>
                  <a:srgbClr val="FF0000"/>
                </a:solidFill>
              </a:rPr>
              <a:t>ва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хъвавул</a:t>
            </a:r>
            <a:r>
              <a:rPr lang="ru-RU" sz="2400" b="1" dirty="0" smtClean="0">
                <a:solidFill>
                  <a:srgbClr val="FF0000"/>
                </a:solidFill>
              </a:rPr>
              <a:t> калам </a:t>
            </a:r>
            <a:r>
              <a:rPr lang="ru-RU" sz="2400" b="1" dirty="0" err="1" smtClean="0">
                <a:solidFill>
                  <a:srgbClr val="FF0000"/>
                </a:solidFill>
              </a:rPr>
              <a:t>бечед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гьаби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4.Жидерго </a:t>
            </a:r>
            <a:r>
              <a:rPr lang="ru-RU" sz="2400" b="1" smtClean="0">
                <a:solidFill>
                  <a:srgbClr val="FF0000"/>
                </a:solidFill>
              </a:rPr>
              <a:t>каламалъулъ </a:t>
            </a:r>
            <a:r>
              <a:rPr lang="ru-RU" sz="2400" b="1" dirty="0" err="1" smtClean="0">
                <a:solidFill>
                  <a:srgbClr val="FF0000"/>
                </a:solidFill>
              </a:rPr>
              <a:t>рик!к!ен</a:t>
            </a:r>
            <a:r>
              <a:rPr lang="ru-RU" sz="24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</a:rPr>
              <a:t>х!алт!изабизе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лъимал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ругьун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гьари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2400" b="1" dirty="0" err="1" smtClean="0"/>
              <a:t>Дарсил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алат</a:t>
            </a:r>
            <a:r>
              <a:rPr lang="ru-RU" sz="2400" b="1" dirty="0" smtClean="0">
                <a:solidFill>
                  <a:srgbClr val="FF0000"/>
                </a:solidFill>
              </a:rPr>
              <a:t>: </a:t>
            </a:r>
            <a:r>
              <a:rPr lang="ru-RU" sz="2400" b="1" dirty="0" err="1" smtClean="0">
                <a:solidFill>
                  <a:srgbClr val="FF0000"/>
                </a:solidFill>
              </a:rPr>
              <a:t>таблица,икт,карточки</a:t>
            </a:r>
            <a:r>
              <a:rPr lang="ru-RU" sz="2400" b="1" dirty="0" smtClean="0">
                <a:solidFill>
                  <a:srgbClr val="FF0000"/>
                </a:solidFill>
              </a:rPr>
              <a:t> .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Араб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дарс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такрар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гьаби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229600" cy="452596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                   Викторина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1.Диалектиял  </a:t>
            </a:r>
            <a:r>
              <a:rPr lang="ru-RU" sz="2400" dirty="0" err="1">
                <a:solidFill>
                  <a:srgbClr val="FF0000"/>
                </a:solidFill>
              </a:rPr>
              <a:t>раг!аби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2.Басралъарал  </a:t>
            </a:r>
            <a:r>
              <a:rPr lang="ru-RU" sz="2400" dirty="0" err="1">
                <a:solidFill>
                  <a:srgbClr val="FF0000"/>
                </a:solidFill>
              </a:rPr>
              <a:t>раг!аби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3.Ц!иял  </a:t>
            </a:r>
            <a:r>
              <a:rPr lang="ru-RU" sz="2400" dirty="0" err="1">
                <a:solidFill>
                  <a:srgbClr val="FF0000"/>
                </a:solidFill>
              </a:rPr>
              <a:t>раг!аби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4.Фразеологиял  </a:t>
            </a:r>
            <a:r>
              <a:rPr lang="ru-RU" sz="2400" dirty="0" err="1">
                <a:solidFill>
                  <a:srgbClr val="FF0000"/>
                </a:solidFill>
              </a:rPr>
              <a:t>сверелал</a:t>
            </a:r>
            <a:r>
              <a:rPr lang="ru-RU" sz="2400" dirty="0">
                <a:solidFill>
                  <a:srgbClr val="FF0000"/>
                </a:solidFill>
              </a:rPr>
              <a:t>. </a:t>
            </a:r>
          </a:p>
          <a:p>
            <a:r>
              <a:rPr lang="ru-RU" sz="2400" dirty="0">
                <a:solidFill>
                  <a:srgbClr val="FF0000"/>
                </a:solidFill>
              </a:rPr>
              <a:t>5.Журарал  </a:t>
            </a:r>
            <a:r>
              <a:rPr lang="ru-RU" sz="2400" dirty="0" err="1">
                <a:solidFill>
                  <a:srgbClr val="FF0000"/>
                </a:solidFill>
              </a:rPr>
              <a:t>къокъ</a:t>
            </a:r>
            <a:r>
              <a:rPr lang="ru-RU" sz="2400" dirty="0">
                <a:solidFill>
                  <a:srgbClr val="FF0000"/>
                </a:solidFill>
              </a:rPr>
              <a:t>  </a:t>
            </a:r>
            <a:r>
              <a:rPr lang="ru-RU" sz="2400" dirty="0" err="1">
                <a:solidFill>
                  <a:srgbClr val="FF0000"/>
                </a:solidFill>
              </a:rPr>
              <a:t>гьарурал</a:t>
            </a:r>
            <a:r>
              <a:rPr lang="ru-RU" sz="2400" dirty="0">
                <a:solidFill>
                  <a:srgbClr val="FF0000"/>
                </a:solidFill>
              </a:rPr>
              <a:t>  </a:t>
            </a:r>
            <a:r>
              <a:rPr lang="ru-RU" sz="2400" dirty="0" err="1">
                <a:solidFill>
                  <a:srgbClr val="FF0000"/>
                </a:solidFill>
              </a:rPr>
              <a:t>раг!аби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6.Предметияб  </a:t>
            </a:r>
            <a:r>
              <a:rPr lang="ru-RU" sz="2400" dirty="0" err="1">
                <a:solidFill>
                  <a:srgbClr val="FF0000"/>
                </a:solidFill>
              </a:rPr>
              <a:t>ц!ар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7.Прилагательное</a:t>
            </a:r>
          </a:p>
          <a:p>
            <a:r>
              <a:rPr lang="ru-RU" sz="2400" dirty="0">
                <a:solidFill>
                  <a:srgbClr val="FF0000"/>
                </a:solidFill>
              </a:rPr>
              <a:t>8.Рик!к!ен</a:t>
            </a:r>
          </a:p>
          <a:p>
            <a:r>
              <a:rPr lang="ru-RU" sz="2400" dirty="0">
                <a:solidFill>
                  <a:srgbClr val="FF0000"/>
                </a:solidFill>
              </a:rPr>
              <a:t>9.Рик!к!еналъул  </a:t>
            </a:r>
            <a:r>
              <a:rPr lang="ru-RU" sz="2400" dirty="0" err="1">
                <a:solidFill>
                  <a:srgbClr val="FF0000"/>
                </a:solidFill>
              </a:rPr>
              <a:t>г!уц!и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</a:p>
          <a:p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500926" y="6500810"/>
            <a:ext cx="1643074" cy="35719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  <p:pic>
        <p:nvPicPr>
          <p:cNvPr id="5" name="Рисунок 4" descr="http://zarniza.umi.ru/images/cms/data/083_big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72200" y="980728"/>
            <a:ext cx="276492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sz="3600" b="1" dirty="0" err="1" smtClean="0">
                <a:solidFill>
                  <a:schemeClr val="accent2">
                    <a:lumMod val="75000"/>
                  </a:schemeClr>
                </a:solidFill>
              </a:rPr>
              <a:t>Кици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r>
              <a:rPr lang="ru-RU" dirty="0" err="1" smtClean="0">
                <a:solidFill>
                  <a:srgbClr val="00B050"/>
                </a:solidFill>
              </a:rPr>
              <a:t>Щуго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килищ</a:t>
            </a:r>
            <a:r>
              <a:rPr lang="ru-RU" dirty="0" smtClean="0">
                <a:solidFill>
                  <a:srgbClr val="00B050"/>
                </a:solidFill>
              </a:rPr>
              <a:t>  </a:t>
            </a:r>
            <a:r>
              <a:rPr lang="ru-RU" dirty="0" err="1" smtClean="0">
                <a:solidFill>
                  <a:srgbClr val="00B050"/>
                </a:solidFill>
              </a:rPr>
              <a:t>биччан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тани</a:t>
            </a:r>
            <a:r>
              <a:rPr lang="ru-RU" dirty="0" smtClean="0">
                <a:solidFill>
                  <a:srgbClr val="00B050"/>
                </a:solidFill>
              </a:rPr>
              <a:t>,</a:t>
            </a:r>
          </a:p>
          <a:p>
            <a:r>
              <a:rPr lang="ru-RU" dirty="0" err="1" smtClean="0">
                <a:solidFill>
                  <a:srgbClr val="00B050"/>
                </a:solidFill>
              </a:rPr>
              <a:t>Тамахаб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хъат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лъугьуна</a:t>
            </a:r>
            <a:r>
              <a:rPr lang="ru-RU" dirty="0">
                <a:solidFill>
                  <a:srgbClr val="00B050"/>
                </a:solidFill>
              </a:rPr>
              <a:t>,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err="1" smtClean="0">
                <a:solidFill>
                  <a:srgbClr val="00B050"/>
                </a:solidFill>
              </a:rPr>
              <a:t>Щуябго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данде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къани</a:t>
            </a:r>
            <a:r>
              <a:rPr lang="ru-RU" dirty="0" smtClean="0">
                <a:solidFill>
                  <a:srgbClr val="00B050"/>
                </a:solidFill>
              </a:rPr>
              <a:t>,</a:t>
            </a:r>
          </a:p>
          <a:p>
            <a:r>
              <a:rPr lang="ru-RU" dirty="0" err="1" smtClean="0">
                <a:solidFill>
                  <a:srgbClr val="00B050"/>
                </a:solidFill>
              </a:rPr>
              <a:t>Къвак!араб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зар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лъугьуна</a:t>
            </a:r>
            <a:r>
              <a:rPr lang="ru-RU" dirty="0" smtClean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>
              <a:solidFill>
                <a:srgbClr val="00B050"/>
              </a:solidFill>
            </a:endParaRPr>
          </a:p>
          <a:p>
            <a:r>
              <a:rPr lang="ru-RU" sz="3600" b="1" dirty="0" smtClean="0"/>
              <a:t>                 </a:t>
            </a:r>
            <a:r>
              <a:rPr lang="ru-RU" sz="3600" b="1" dirty="0" err="1" smtClean="0"/>
              <a:t>Ц!ияб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дарс</a:t>
            </a:r>
            <a:r>
              <a:rPr lang="ru-RU" sz="3600" b="1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ЩУАБИЛЕБ февраль.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Классалда</a:t>
            </a:r>
            <a:r>
              <a:rPr lang="ru-RU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60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х!алт!и</a:t>
            </a:r>
            <a:endParaRPr lang="ru-RU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983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0868120"/>
              </p:ext>
            </p:extLst>
          </p:nvPr>
        </p:nvGraphicFramePr>
        <p:xfrm>
          <a:off x="1619672" y="548680"/>
          <a:ext cx="6624736" cy="4757668"/>
        </p:xfrm>
        <a:graphic>
          <a:graphicData uri="http://schemas.openxmlformats.org/drawingml/2006/table">
            <a:tbl>
              <a:tblPr/>
              <a:tblGrid>
                <a:gridCol w="1798280"/>
                <a:gridCol w="4826456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Разрядал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Мисалал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Къадаралъул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,3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1006 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ич!го,лъабго,азаралда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анлъго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Цадахълъиялъул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К!и-к!и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лъаб-лъаб,аза-азар,анц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!-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анц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!,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цо-цоккун,нус-нусккун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Т!олголъиялъул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Щуябго,щуявго,щуяйго,щуялго,нусабго,нусавго,нусайго,нусалго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к!иябго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Г!ага-шагарлъиялъул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2-3,7-8,20-30,100-200 (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к!го-лъабго,анкьго-микьго,къого-лъеберго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Бут!абазул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1/4,2/6,3/10 (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ункъго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гьабун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бут!а,анлъго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гьабун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бут!а,анц!го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гьабун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лъабго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Иргадул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абилеб,12 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абилеб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 25 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абилеб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абилеб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лъабабилеб,анц!ила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к!иабилеб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(-в,-й,-л),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къоло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щуабилеб,нусабилеб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j0343297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24" y="2476434"/>
            <a:ext cx="108012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ubPieSlice"/>
          <p:cNvSpPr>
            <a:spLocks noEditPoints="1" noChangeArrowheads="1"/>
          </p:cNvSpPr>
          <p:nvPr/>
        </p:nvSpPr>
        <p:spPr bwMode="auto">
          <a:xfrm rot="6690631">
            <a:off x="382166" y="3228972"/>
            <a:ext cx="866967" cy="995654"/>
          </a:xfrm>
          <a:custGeom>
            <a:avLst/>
            <a:gdLst>
              <a:gd name="G0" fmla="+- 0 0 0"/>
              <a:gd name="G1" fmla="sin 10800 17694720"/>
              <a:gd name="G2" fmla="cos 10800 17694720"/>
              <a:gd name="G3" fmla="sin 10800 0"/>
              <a:gd name="G4" fmla="cos 10800 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T0" fmla="*/ 10799 w 21600"/>
              <a:gd name="T1" fmla="*/ 0 h 21600"/>
              <a:gd name="T2" fmla="*/ 10800 w 21600"/>
              <a:gd name="T3" fmla="*/ 10800 h 21600"/>
              <a:gd name="T4" fmla="*/ 21600 w 21600"/>
              <a:gd name="T5" fmla="*/ 10800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03" y="2004265"/>
            <a:ext cx="1477962" cy="47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 descr="007.JPG"/>
          <p:cNvPicPr/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03" y="404665"/>
            <a:ext cx="1368742" cy="76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animals_4945_Zlaga_ru-1"/>
          <p:cNvPicPr/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51" y="4149080"/>
            <a:ext cx="1473548" cy="101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cartoon_266"/>
          <p:cNvPicPr>
            <a:picLocks noChangeAspect="1" noChangeArrowheads="1" noCrop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23" y="1261354"/>
            <a:ext cx="762211" cy="6480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" descr="cartoon_266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384" y="1297761"/>
            <a:ext cx="589496" cy="710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Дир</a:t>
            </a:r>
            <a:r>
              <a:rPr lang="ru-RU" dirty="0" smtClean="0"/>
              <a:t> </a:t>
            </a:r>
            <a:r>
              <a:rPr lang="ru-RU" dirty="0" err="1" smtClean="0"/>
              <a:t>дах!адада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100" b="1" dirty="0" smtClean="0">
                <a:solidFill>
                  <a:srgbClr val="00B0F0"/>
                </a:solidFill>
                <a:latin typeface="Calibri"/>
                <a:ea typeface="Calibri"/>
                <a:cs typeface="Times New Roman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     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Къого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чахъу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лъабго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куй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Цо-цоккун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хадур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кьаг!и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Халат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гьарун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лълъурдулгун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,</a:t>
            </a:r>
            <a:endParaRPr lang="ru-RU" sz="1100" dirty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Щуго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дег!енги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цадахъ</a:t>
            </a:r>
            <a:r>
              <a:rPr lang="ru-RU" sz="1100" dirty="0" smtClean="0">
                <a:solidFill>
                  <a:srgbClr val="00B0F0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100" dirty="0" smtClean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Щуго-анлъго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бурут!гун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Цадахъ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ц!ц!аниги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руго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Анлъабилеб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бурт!ида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Лълъурдул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раккулел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руго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100" dirty="0">
              <a:solidFill>
                <a:srgbClr val="00B0F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642918"/>
            <a:ext cx="178595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Дах!ададаги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дунги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Къойил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цадахъ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рук!уна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Цере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къот!ун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г!иялгун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Магъилъехун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къокъуна</a:t>
            </a:r>
            <a:r>
              <a:rPr lang="ru-RU" sz="1100" dirty="0" smtClean="0">
                <a:solidFill>
                  <a:srgbClr val="00B0F0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sz="1100" dirty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72264" y="2553376"/>
            <a:ext cx="2071702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Дах!ададаца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таргьа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Мугъалдаса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бахъана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Таргьинисаги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босун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Г!еч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бакьулъа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къот!ана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4214818"/>
            <a:ext cx="2286016" cy="124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Ункъго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бут!аги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гьабун</a:t>
            </a:r>
            <a:r>
              <a:rPr lang="ru-RU" sz="110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,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К!иго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бут!а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дий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кьуна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Хут!араб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дица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квинин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Дихъ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валагьун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гьимана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sz="1100" dirty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86512" y="928670"/>
            <a:ext cx="2428892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Къалъул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заман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щвезег!ан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Дах!ададаги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дунги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Г!иял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рехъаде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цере</a:t>
            </a:r>
            <a:endParaRPr lang="ru-RU" sz="1100" dirty="0" smtClean="0">
              <a:solidFill>
                <a:srgbClr val="660033"/>
              </a:solidFill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Байдабазда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100" dirty="0" err="1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рук!ана</a:t>
            </a:r>
            <a:r>
              <a:rPr lang="ru-RU" sz="1100" dirty="0" smtClean="0">
                <a:solidFill>
                  <a:srgbClr val="660033"/>
                </a:solidFill>
                <a:latin typeface="Calibri"/>
                <a:ea typeface="Calibri"/>
                <a:cs typeface="Times New Roman"/>
              </a:rPr>
              <a:t>.</a:t>
            </a:r>
          </a:p>
        </p:txBody>
      </p:sp>
      <p:pic>
        <p:nvPicPr>
          <p:cNvPr id="2050" name="Picture 2" descr="F:\preview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98646"/>
            <a:ext cx="3801604" cy="29383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Рик!к!енал</a:t>
            </a:r>
            <a:r>
              <a:rPr lang="ru-RU" dirty="0" smtClean="0"/>
              <a:t> </a:t>
            </a:r>
            <a:r>
              <a:rPr lang="ru-RU" dirty="0" err="1" smtClean="0"/>
              <a:t>бит!ун</a:t>
            </a:r>
            <a:r>
              <a:rPr lang="ru-RU" dirty="0" smtClean="0"/>
              <a:t> </a:t>
            </a:r>
            <a:r>
              <a:rPr lang="ru-RU" dirty="0" err="1" smtClean="0"/>
              <a:t>ккезаре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79169590"/>
              </p:ext>
            </p:extLst>
          </p:nvPr>
        </p:nvGraphicFramePr>
        <p:xfrm>
          <a:off x="1691680" y="1628800"/>
          <a:ext cx="5760720" cy="4180332"/>
        </p:xfrm>
        <a:graphic>
          <a:graphicData uri="http://schemas.openxmlformats.org/drawingml/2006/table">
            <a:tbl>
              <a:tblPr/>
              <a:tblGrid>
                <a:gridCol w="1798320"/>
                <a:gridCol w="3962400"/>
              </a:tblGrid>
              <a:tr h="335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Разрядал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Мисалал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Къадаралъул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2/10,4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/40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Цадахълъиялъул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5-6,11-12,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Т!олголъиялъул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К!иабилеб,лъабабилеб,нусабилеб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Г!ага-шагарлъиялъул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Микь</a:t>
                      </a:r>
                      <a:r>
                        <a:rPr lang="ru-RU" sz="1800" b="1" baseline="0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-микь,лъаб-лъабккун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Бут!абазул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1,30,100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Иргадул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К!иябго,щуялго,нусавго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4676987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4603</TotalTime>
  <Words>503</Words>
  <Application>Microsoft Office PowerPoint</Application>
  <PresentationFormat>Экран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Diseño predeterminado</vt:lpstr>
      <vt:lpstr>Открытый урок родного языка в 6 классе</vt:lpstr>
      <vt:lpstr>Слайд 2</vt:lpstr>
      <vt:lpstr>Дарсил мурад:</vt:lpstr>
      <vt:lpstr>Араб дарс такрар гьаби.</vt:lpstr>
      <vt:lpstr>Кици </vt:lpstr>
      <vt:lpstr> ЩУАБИЛЕБ февраль.</vt:lpstr>
      <vt:lpstr>Слайд 7</vt:lpstr>
      <vt:lpstr>Дир дах!адада.</vt:lpstr>
      <vt:lpstr>Рик!к!енал бит!ун ккезаре.</vt:lpstr>
      <vt:lpstr>Бицанк!абазул маг!на щиб?</vt:lpstr>
      <vt:lpstr>Дарс щула гьаби.</vt:lpstr>
      <vt:lpstr>Шарадаби </vt:lpstr>
      <vt:lpstr>Масъалаби Х!ай  «Хехаб  жаваб»</vt:lpstr>
      <vt:lpstr>Ребусал </vt:lpstr>
      <vt:lpstr>Слайд 15</vt:lpstr>
      <vt:lpstr>Дарсил х!асил  гьаби.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UserXP</cp:lastModifiedBy>
  <cp:revision>677</cp:revision>
  <dcterms:created xsi:type="dcterms:W3CDTF">2010-05-23T14:28:12Z</dcterms:created>
  <dcterms:modified xsi:type="dcterms:W3CDTF">2018-05-14T07:56:25Z</dcterms:modified>
</cp:coreProperties>
</file>