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5" r:id="rId4"/>
    <p:sldId id="257" r:id="rId5"/>
    <p:sldId id="258" r:id="rId6"/>
    <p:sldId id="280" r:id="rId7"/>
    <p:sldId id="259" r:id="rId8"/>
    <p:sldId id="261" r:id="rId9"/>
    <p:sldId id="279" r:id="rId10"/>
    <p:sldId id="273" r:id="rId11"/>
    <p:sldId id="266" r:id="rId12"/>
    <p:sldId id="267" r:id="rId13"/>
    <p:sldId id="277" r:id="rId14"/>
    <p:sldId id="268" r:id="rId15"/>
    <p:sldId id="278" r:id="rId16"/>
    <p:sldId id="272" r:id="rId17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33"/>
    <a:srgbClr val="006666"/>
    <a:srgbClr val="422C16"/>
    <a:srgbClr val="0C788E"/>
    <a:srgbClr val="008080"/>
    <a:srgbClr val="800000"/>
    <a:srgbClr val="336699"/>
    <a:srgbClr val="00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21776" autoAdjust="0"/>
    <p:restoredTop sz="94709" autoAdjust="0"/>
  </p:normalViewPr>
  <p:slideViewPr>
    <p:cSldViewPr>
      <p:cViewPr>
        <p:scale>
          <a:sx n="80" d="100"/>
          <a:sy n="80" d="100"/>
        </p:scale>
        <p:origin x="-480" y="7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7F8C41-F449-4F7C-8444-68AA3767300C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946C6C-5BCF-450B-B3C6-83A5D790108C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BF6C64-8A3F-463E-BEE1-5D7DD3A2C838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9BF68E-051B-4CC4-B10E-F7BA9B318CDB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E12C74-C50E-4A62-9D01-37FBC2A678B7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820206-5E3D-4C87-BE5F-A0A4731496B1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DAB4AD-1463-4BD8-805C-5B21ED854AEC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0163AF-B545-4039-B50D-70F6E4A50BE4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A892F0-52CA-4801-890C-BD2797740910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E98350-AB7F-4822-8B60-A9ADE9ACFD8A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2161E-3F5C-4210-8946-CAF990678345}" type="slidenum">
              <a:rPr lang="es-ES"/>
              <a:pPr/>
              <a:t>‹#›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email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AE9C936-F324-4391-AB35-ACC37CBF2F14}" type="slidenum">
              <a:rPr lang="es-ES"/>
              <a:pPr/>
              <a:t>‹#›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gif"/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gif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0" name="Rectangle 132"/>
          <p:cNvSpPr>
            <a:spLocks noGrp="1" noChangeArrowheads="1"/>
          </p:cNvSpPr>
          <p:nvPr>
            <p:ph type="ctrTitle"/>
          </p:nvPr>
        </p:nvSpPr>
        <p:spPr>
          <a:xfrm>
            <a:off x="251520" y="260648"/>
            <a:ext cx="8568952" cy="1368152"/>
          </a:xfrm>
        </p:spPr>
        <p:txBody>
          <a:bodyPr/>
          <a:lstStyle/>
          <a:p>
            <a:r>
              <a:rPr lang="ru-RU" sz="4000" b="1" smtClean="0">
                <a:solidFill>
                  <a:schemeClr val="accent2">
                    <a:lumMod val="75000"/>
                  </a:schemeClr>
                </a:solidFill>
              </a:rPr>
              <a:t>Открытый </a:t>
            </a:r>
            <a:r>
              <a:rPr lang="ru-RU" sz="4000" b="1">
                <a:solidFill>
                  <a:schemeClr val="accent2">
                    <a:lumMod val="75000"/>
                  </a:schemeClr>
                </a:solidFill>
              </a:rPr>
              <a:t>у</a:t>
            </a:r>
            <a:r>
              <a:rPr lang="ru-RU" sz="4000" b="1" smtClean="0">
                <a:solidFill>
                  <a:schemeClr val="accent2">
                    <a:lumMod val="75000"/>
                  </a:schemeClr>
                </a:solidFill>
              </a:rPr>
              <a:t>рок </a:t>
            </a: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</a:rPr>
              <a:t>родного языка в 6 классе</a:t>
            </a:r>
            <a:endParaRPr lang="es-ES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191" name="Rectangle 143"/>
          <p:cNvSpPr>
            <a:spLocks noChangeArrowheads="1"/>
          </p:cNvSpPr>
          <p:nvPr/>
        </p:nvSpPr>
        <p:spPr bwMode="auto">
          <a:xfrm>
            <a:off x="179512" y="1628800"/>
            <a:ext cx="8964488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endParaRPr lang="ru-RU" sz="24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УЧИТЕЛЬ РОДНОГО ЯЗЫКА И ЛИТЕРАТУРЫ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                                       </a:t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                                  </a:t>
            </a:r>
            <a:r>
              <a:rPr lang="ru-RU" sz="2800" b="1" dirty="0" err="1" smtClean="0">
                <a:solidFill>
                  <a:schemeClr val="accent2">
                    <a:lumMod val="75000"/>
                  </a:schemeClr>
                </a:solidFill>
              </a:rPr>
              <a:t>Хадисова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800" b="1" dirty="0" err="1" smtClean="0">
                <a:solidFill>
                  <a:schemeClr val="accent2">
                    <a:lumMod val="75000"/>
                  </a:schemeClr>
                </a:solidFill>
              </a:rPr>
              <a:t>Умагани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800" b="1" dirty="0" err="1" smtClean="0">
                <a:solidFill>
                  <a:schemeClr val="accent2">
                    <a:lumMod val="75000"/>
                  </a:schemeClr>
                </a:solidFill>
              </a:rPr>
              <a:t>Зубаировна</a:t>
            </a:r>
            <a:endParaRPr lang="ru-RU" sz="2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ru-RU" sz="28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endParaRPr lang="ru-RU" sz="2800" b="1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Багетная рамка 5"/>
          <p:cNvSpPr/>
          <p:nvPr/>
        </p:nvSpPr>
        <p:spPr>
          <a:xfrm>
            <a:off x="7500926" y="6500810"/>
            <a:ext cx="1643074" cy="35719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Prezentacii.com</a:t>
            </a:r>
            <a:endParaRPr lang="ru-RU" sz="1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15616" y="3105835"/>
            <a:ext cx="68407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                  </a:t>
            </a:r>
            <a:endParaRPr lang="ru-RU" sz="4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2000" b="1" dirty="0"/>
          </a:p>
          <a:p>
            <a:endParaRPr lang="ru-RU" sz="2000" b="1" dirty="0" smtClean="0"/>
          </a:p>
          <a:p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Тема</a:t>
            </a:r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</a:rPr>
              <a:t>: </a:t>
            </a:r>
            <a:r>
              <a:rPr lang="ru-RU" sz="2400" b="1" i="1" dirty="0" err="1" smtClean="0">
                <a:solidFill>
                  <a:schemeClr val="accent2">
                    <a:lumMod val="75000"/>
                  </a:schemeClr>
                </a:solidFill>
              </a:rPr>
              <a:t>Рик!к!еналъул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400" b="1" i="1" dirty="0" err="1" smtClean="0">
                <a:solidFill>
                  <a:schemeClr val="accent2">
                    <a:lumMod val="75000"/>
                  </a:schemeClr>
                </a:solidFill>
              </a:rPr>
              <a:t>разрядал</a:t>
            </a:r>
            <a:endParaRPr lang="ru-RU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4812" y="116632"/>
            <a:ext cx="8229600" cy="1143000"/>
          </a:xfrm>
        </p:spPr>
        <p:txBody>
          <a:bodyPr/>
          <a:lstStyle/>
          <a:p>
            <a:r>
              <a:rPr lang="ru-RU" b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Бицанк!абазул </a:t>
            </a:r>
            <a:r>
              <a:rPr lang="ru-RU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маг!на</a:t>
            </a:r>
            <a:r>
              <a:rPr lang="ru-RU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щиб</a:t>
            </a:r>
            <a:r>
              <a:rPr lang="ru-RU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?</a:t>
            </a:r>
            <a:endParaRPr lang="ru-RU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  <a:tabLst>
                <a:tab pos="2331720" algn="l"/>
              </a:tabLst>
            </a:pPr>
            <a:r>
              <a:rPr lang="ru-RU" b="1" dirty="0" smtClean="0">
                <a:solidFill>
                  <a:schemeClr val="accent4">
                    <a:lumMod val="95000"/>
                    <a:lumOff val="5000"/>
                  </a:schemeClr>
                </a:solidFill>
                <a:latin typeface="Calibri"/>
                <a:ea typeface="Calibri"/>
                <a:cs typeface="Times New Roman"/>
              </a:rPr>
              <a:t>           </a:t>
            </a:r>
            <a:r>
              <a:rPr lang="ru-RU" b="1" dirty="0" err="1" smtClean="0">
                <a:solidFill>
                  <a:schemeClr val="accent4">
                    <a:lumMod val="95000"/>
                    <a:lumOff val="5000"/>
                  </a:schemeClr>
                </a:solidFill>
                <a:latin typeface="Calibri"/>
                <a:ea typeface="Calibri"/>
                <a:cs typeface="Times New Roman"/>
              </a:rPr>
              <a:t>Х!ай</a:t>
            </a:r>
            <a:r>
              <a:rPr lang="ru-RU" b="1" dirty="0" smtClean="0">
                <a:solidFill>
                  <a:schemeClr val="accent4">
                    <a:lumMod val="95000"/>
                    <a:lumOff val="5000"/>
                  </a:schemeClr>
                </a:solidFill>
                <a:latin typeface="Calibri"/>
                <a:ea typeface="Calibri"/>
                <a:cs typeface="Times New Roman"/>
              </a:rPr>
              <a:t>   </a:t>
            </a:r>
            <a:r>
              <a:rPr lang="ru-RU" b="1" dirty="0" smtClean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«  </a:t>
            </a:r>
            <a:r>
              <a:rPr lang="ru-RU" b="1" dirty="0" err="1" smtClean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Бищун</a:t>
            </a:r>
            <a:r>
              <a:rPr lang="ru-RU" b="1" dirty="0" smtClean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  </a:t>
            </a:r>
            <a:r>
              <a:rPr lang="ru-RU" b="1" dirty="0" err="1" smtClean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ургъулев</a:t>
            </a:r>
            <a:r>
              <a:rPr lang="ru-RU" b="1" dirty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?</a:t>
            </a:r>
            <a:r>
              <a:rPr lang="ru-RU" b="1" dirty="0" smtClean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»    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  <a:tabLst>
                <a:tab pos="2331720" algn="l"/>
              </a:tabLst>
            </a:pPr>
            <a:r>
              <a:rPr lang="ru-RU" dirty="0" smtClean="0">
                <a:solidFill>
                  <a:srgbClr val="FFC000"/>
                </a:solidFill>
                <a:latin typeface="Calibri"/>
                <a:ea typeface="Calibri"/>
                <a:cs typeface="Times New Roman"/>
              </a:rPr>
              <a:t>     </a:t>
            </a:r>
            <a:r>
              <a:rPr lang="ru-RU" dirty="0" err="1" smtClean="0">
                <a:solidFill>
                  <a:srgbClr val="FFC000"/>
                </a:solidFill>
                <a:latin typeface="Calibri"/>
                <a:ea typeface="Calibri"/>
                <a:cs typeface="Times New Roman"/>
              </a:rPr>
              <a:t>Цо</a:t>
            </a:r>
            <a:r>
              <a:rPr lang="ru-RU" dirty="0" smtClean="0">
                <a:solidFill>
                  <a:srgbClr val="FFC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dirty="0" err="1">
                <a:solidFill>
                  <a:srgbClr val="FFC000"/>
                </a:solidFill>
                <a:latin typeface="Calibri"/>
                <a:ea typeface="Calibri"/>
                <a:cs typeface="Times New Roman"/>
              </a:rPr>
              <a:t>т!охда</a:t>
            </a:r>
            <a:r>
              <a:rPr lang="ru-RU" dirty="0">
                <a:solidFill>
                  <a:srgbClr val="FFC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dirty="0" err="1">
                <a:solidFill>
                  <a:srgbClr val="FFC000"/>
                </a:solidFill>
                <a:latin typeface="Calibri"/>
                <a:ea typeface="Calibri"/>
                <a:cs typeface="Times New Roman"/>
              </a:rPr>
              <a:t>гъоркь</a:t>
            </a:r>
            <a:r>
              <a:rPr lang="ru-RU" dirty="0">
                <a:solidFill>
                  <a:srgbClr val="FFC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dirty="0" err="1">
                <a:solidFill>
                  <a:srgbClr val="FFC000"/>
                </a:solidFill>
                <a:latin typeface="Calibri"/>
                <a:ea typeface="Calibri"/>
                <a:cs typeface="Times New Roman"/>
              </a:rPr>
              <a:t>ункъго</a:t>
            </a:r>
            <a:r>
              <a:rPr lang="ru-RU" dirty="0">
                <a:solidFill>
                  <a:srgbClr val="FFC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dirty="0" err="1">
                <a:solidFill>
                  <a:srgbClr val="FFC000"/>
                </a:solidFill>
                <a:latin typeface="Calibri"/>
                <a:ea typeface="Calibri"/>
                <a:cs typeface="Times New Roman"/>
              </a:rPr>
              <a:t>вац</a:t>
            </a:r>
            <a:r>
              <a:rPr lang="ru-RU" dirty="0" smtClean="0">
                <a:solidFill>
                  <a:srgbClr val="FFC000"/>
                </a:solidFill>
                <a:latin typeface="Calibri"/>
                <a:ea typeface="Calibri"/>
                <a:cs typeface="Times New Roman"/>
              </a:rPr>
              <a:t>.</a:t>
            </a:r>
            <a:endParaRPr lang="ru-RU" dirty="0">
              <a:solidFill>
                <a:srgbClr val="FFC00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331720" algn="l"/>
              </a:tabLst>
            </a:pPr>
            <a:r>
              <a:rPr lang="ru-RU" dirty="0" smtClean="0">
                <a:solidFill>
                  <a:srgbClr val="FFC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dirty="0" err="1">
                <a:solidFill>
                  <a:srgbClr val="FFC000"/>
                </a:solidFill>
                <a:latin typeface="Calibri"/>
                <a:ea typeface="Calibri"/>
                <a:cs typeface="Times New Roman"/>
              </a:rPr>
              <a:t>Анлъго</a:t>
            </a:r>
            <a:r>
              <a:rPr lang="ru-RU" dirty="0">
                <a:solidFill>
                  <a:srgbClr val="FFC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dirty="0" err="1">
                <a:solidFill>
                  <a:srgbClr val="FFC000"/>
                </a:solidFill>
                <a:latin typeface="Calibri"/>
                <a:ea typeface="Calibri"/>
                <a:cs typeface="Times New Roman"/>
              </a:rPr>
              <a:t>х!ет!е,к!иго</a:t>
            </a:r>
            <a:r>
              <a:rPr lang="ru-RU" dirty="0">
                <a:solidFill>
                  <a:srgbClr val="FFC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dirty="0" err="1">
                <a:solidFill>
                  <a:srgbClr val="FFC000"/>
                </a:solidFill>
                <a:latin typeface="Calibri"/>
                <a:ea typeface="Calibri"/>
                <a:cs typeface="Times New Roman"/>
              </a:rPr>
              <a:t>бет!ер,цо</a:t>
            </a:r>
            <a:r>
              <a:rPr lang="ru-RU" dirty="0">
                <a:solidFill>
                  <a:srgbClr val="FFC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dirty="0" err="1">
                <a:solidFill>
                  <a:srgbClr val="FFC000"/>
                </a:solidFill>
                <a:latin typeface="Calibri"/>
                <a:ea typeface="Calibri"/>
                <a:cs typeface="Times New Roman"/>
              </a:rPr>
              <a:t>рач</a:t>
            </a:r>
            <a:r>
              <a:rPr lang="ru-RU" dirty="0">
                <a:solidFill>
                  <a:srgbClr val="FFC000"/>
                </a:solidFill>
                <a:latin typeface="Calibri"/>
                <a:ea typeface="Calibri"/>
                <a:cs typeface="Times New Roman"/>
              </a:rPr>
              <a:t>!.</a:t>
            </a: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331720" algn="l"/>
              </a:tabLst>
            </a:pPr>
            <a:r>
              <a:rPr lang="ru-RU" dirty="0" smtClean="0">
                <a:solidFill>
                  <a:srgbClr val="FFC000"/>
                </a:solidFill>
                <a:latin typeface="Calibri"/>
                <a:ea typeface="Calibri"/>
                <a:cs typeface="Times New Roman"/>
              </a:rPr>
              <a:t>  </a:t>
            </a:r>
            <a:r>
              <a:rPr lang="ru-RU" dirty="0" err="1">
                <a:solidFill>
                  <a:srgbClr val="FFC000"/>
                </a:solidFill>
                <a:latin typeface="Calibri"/>
                <a:ea typeface="Calibri"/>
                <a:cs typeface="Times New Roman"/>
              </a:rPr>
              <a:t>Анкьго</a:t>
            </a:r>
            <a:r>
              <a:rPr lang="ru-RU" dirty="0">
                <a:solidFill>
                  <a:srgbClr val="FFC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dirty="0" err="1">
                <a:solidFill>
                  <a:srgbClr val="FFC000"/>
                </a:solidFill>
                <a:latin typeface="Calibri"/>
                <a:ea typeface="Calibri"/>
                <a:cs typeface="Times New Roman"/>
              </a:rPr>
              <a:t>т!ала</a:t>
            </a:r>
            <a:r>
              <a:rPr lang="ru-RU" dirty="0">
                <a:solidFill>
                  <a:srgbClr val="FFC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dirty="0" err="1">
                <a:solidFill>
                  <a:srgbClr val="FFC000"/>
                </a:solidFill>
                <a:latin typeface="Calibri"/>
                <a:ea typeface="Calibri"/>
                <a:cs typeface="Times New Roman"/>
              </a:rPr>
              <a:t>гьабун,т!ад</a:t>
            </a:r>
            <a:r>
              <a:rPr lang="ru-RU" dirty="0">
                <a:solidFill>
                  <a:srgbClr val="FFC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dirty="0" err="1">
                <a:solidFill>
                  <a:srgbClr val="FFC000"/>
                </a:solidFill>
                <a:latin typeface="Calibri"/>
                <a:ea typeface="Calibri"/>
                <a:cs typeface="Times New Roman"/>
              </a:rPr>
              <a:t>рет!ел</a:t>
            </a:r>
            <a:r>
              <a:rPr lang="ru-RU" dirty="0">
                <a:solidFill>
                  <a:srgbClr val="FFC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dirty="0" err="1" smtClean="0">
                <a:solidFill>
                  <a:srgbClr val="FFC000"/>
                </a:solidFill>
                <a:latin typeface="Calibri"/>
                <a:ea typeface="Calibri"/>
                <a:cs typeface="Times New Roman"/>
              </a:rPr>
              <a:t>рет!унеб</a:t>
            </a:r>
            <a:r>
              <a:rPr lang="ru-RU" dirty="0" smtClean="0">
                <a:solidFill>
                  <a:srgbClr val="FFC000"/>
                </a:solidFill>
                <a:latin typeface="Calibri"/>
                <a:ea typeface="Calibri"/>
                <a:cs typeface="Times New Roman"/>
              </a:rPr>
              <a:t>.  </a:t>
            </a:r>
            <a:r>
              <a:rPr lang="ru-RU" dirty="0" err="1" smtClean="0">
                <a:solidFill>
                  <a:srgbClr val="FFC000"/>
                </a:solidFill>
                <a:latin typeface="Calibri"/>
                <a:ea typeface="Calibri"/>
                <a:cs typeface="Times New Roman"/>
              </a:rPr>
              <a:t>Цо</a:t>
            </a:r>
            <a:r>
              <a:rPr lang="ru-RU" dirty="0" smtClean="0">
                <a:solidFill>
                  <a:srgbClr val="FFC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dirty="0" err="1" smtClean="0">
                <a:solidFill>
                  <a:srgbClr val="FFC000"/>
                </a:solidFill>
                <a:latin typeface="Calibri"/>
                <a:ea typeface="Calibri"/>
                <a:cs typeface="Times New Roman"/>
              </a:rPr>
              <a:t>инсул</a:t>
            </a:r>
            <a:r>
              <a:rPr lang="ru-RU" dirty="0" smtClean="0">
                <a:solidFill>
                  <a:srgbClr val="FFC000"/>
                </a:solidFill>
                <a:latin typeface="Calibri"/>
                <a:ea typeface="Calibri"/>
                <a:cs typeface="Times New Roman"/>
              </a:rPr>
              <a:t>  </a:t>
            </a:r>
            <a:r>
              <a:rPr lang="ru-RU" dirty="0" err="1" smtClean="0">
                <a:solidFill>
                  <a:srgbClr val="FFC000"/>
                </a:solidFill>
                <a:latin typeface="Calibri"/>
                <a:ea typeface="Calibri"/>
                <a:cs typeface="Times New Roman"/>
              </a:rPr>
              <a:t>щуго</a:t>
            </a:r>
            <a:r>
              <a:rPr lang="ru-RU" dirty="0" smtClean="0">
                <a:solidFill>
                  <a:srgbClr val="FFC000"/>
                </a:solidFill>
                <a:latin typeface="Calibri"/>
                <a:ea typeface="Calibri"/>
                <a:cs typeface="Times New Roman"/>
              </a:rPr>
              <a:t>  вас, </a:t>
            </a:r>
            <a:r>
              <a:rPr lang="ru-RU" dirty="0" err="1" smtClean="0">
                <a:solidFill>
                  <a:srgbClr val="FFC000"/>
                </a:solidFill>
                <a:latin typeface="Calibri"/>
                <a:ea typeface="Calibri"/>
                <a:cs typeface="Times New Roman"/>
              </a:rPr>
              <a:t>щуясдаго</a:t>
            </a:r>
            <a:r>
              <a:rPr lang="ru-RU" dirty="0" smtClean="0">
                <a:solidFill>
                  <a:srgbClr val="FFC000"/>
                </a:solidFill>
                <a:latin typeface="Calibri"/>
                <a:ea typeface="Calibri"/>
                <a:cs typeface="Times New Roman"/>
              </a:rPr>
              <a:t>  </a:t>
            </a:r>
            <a:r>
              <a:rPr lang="ru-RU" dirty="0" err="1" smtClean="0">
                <a:solidFill>
                  <a:srgbClr val="FFC000"/>
                </a:solidFill>
                <a:latin typeface="Calibri"/>
                <a:ea typeface="Calibri"/>
                <a:cs typeface="Times New Roman"/>
              </a:rPr>
              <a:t>хъах!ал</a:t>
            </a:r>
            <a:r>
              <a:rPr lang="ru-RU" dirty="0" smtClean="0">
                <a:solidFill>
                  <a:srgbClr val="FFC000"/>
                </a:solidFill>
                <a:latin typeface="Calibri"/>
                <a:ea typeface="Calibri"/>
                <a:cs typeface="Times New Roman"/>
              </a:rPr>
              <a:t>  </a:t>
            </a:r>
            <a:r>
              <a:rPr lang="ru-RU" dirty="0" err="1" smtClean="0">
                <a:solidFill>
                  <a:srgbClr val="FFC000"/>
                </a:solidFill>
                <a:latin typeface="Calibri"/>
                <a:ea typeface="Calibri"/>
                <a:cs typeface="Times New Roman"/>
              </a:rPr>
              <a:t>т!агърал</a:t>
            </a:r>
            <a:r>
              <a:rPr lang="ru-RU" dirty="0" smtClean="0">
                <a:solidFill>
                  <a:srgbClr val="FFC000"/>
                </a:solidFill>
                <a:latin typeface="Calibri"/>
                <a:ea typeface="Calibri"/>
                <a:cs typeface="Times New Roman"/>
              </a:rPr>
              <a:t>.</a:t>
            </a:r>
            <a:endParaRPr lang="ru-RU" dirty="0">
              <a:solidFill>
                <a:srgbClr val="FFC000"/>
              </a:solidFill>
              <a:latin typeface="Calibri"/>
              <a:ea typeface="Calibri"/>
              <a:cs typeface="Times New Roman"/>
            </a:endParaRPr>
          </a:p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</a:rPr>
              <a:t> 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http://bestefilms.ru/sites/default/files/styles/900x_s/public/139322022697627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948264" y="1052736"/>
            <a:ext cx="2016224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err="1" smtClean="0">
                <a:solidFill>
                  <a:schemeClr val="tx1"/>
                </a:solidFill>
              </a:rPr>
              <a:t>Дарс</a:t>
            </a:r>
            <a:r>
              <a:rPr lang="ru-RU" sz="3600" b="1" dirty="0" smtClean="0">
                <a:solidFill>
                  <a:schemeClr val="tx1"/>
                </a:solidFill>
              </a:rPr>
              <a:t> </a:t>
            </a:r>
            <a:r>
              <a:rPr lang="ru-RU" sz="3600" b="1" dirty="0" err="1" smtClean="0">
                <a:solidFill>
                  <a:schemeClr val="tx1"/>
                </a:solidFill>
              </a:rPr>
              <a:t>щула</a:t>
            </a:r>
            <a:r>
              <a:rPr lang="ru-RU" sz="3600" b="1" dirty="0" smtClean="0">
                <a:solidFill>
                  <a:schemeClr val="tx1"/>
                </a:solidFill>
              </a:rPr>
              <a:t> </a:t>
            </a:r>
            <a:r>
              <a:rPr lang="ru-RU" sz="3600" b="1" dirty="0" err="1" smtClean="0">
                <a:solidFill>
                  <a:schemeClr val="tx1"/>
                </a:solidFill>
              </a:rPr>
              <a:t>гьаби</a:t>
            </a:r>
            <a:r>
              <a:rPr lang="ru-RU" sz="3600" b="1" dirty="0" smtClean="0">
                <a:solidFill>
                  <a:schemeClr val="tx1"/>
                </a:solidFill>
              </a:rPr>
              <a:t>.</a:t>
            </a:r>
            <a:endParaRPr lang="ru-RU" sz="3600" b="1" dirty="0">
              <a:solidFill>
                <a:schemeClr val="tx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2400" dirty="0" smtClean="0"/>
              <a:t>   </a:t>
            </a:r>
            <a:r>
              <a:rPr lang="ru-RU" sz="2400" b="1" dirty="0" err="1"/>
              <a:t>Гьал</a:t>
            </a:r>
            <a:r>
              <a:rPr lang="ru-RU" sz="2400" b="1" dirty="0"/>
              <a:t> </a:t>
            </a:r>
            <a:r>
              <a:rPr lang="ru-RU" sz="2400" b="1" dirty="0" err="1"/>
              <a:t>рик!к!енал</a:t>
            </a:r>
            <a:r>
              <a:rPr lang="ru-RU" sz="2400" b="1" dirty="0"/>
              <a:t> </a:t>
            </a:r>
            <a:r>
              <a:rPr lang="ru-RU" sz="2400" b="1" dirty="0" err="1"/>
              <a:t>разрядазде</a:t>
            </a:r>
            <a:r>
              <a:rPr lang="ru-RU" sz="2400" b="1" dirty="0"/>
              <a:t> </a:t>
            </a:r>
            <a:r>
              <a:rPr lang="ru-RU" sz="2400" b="1" dirty="0" err="1"/>
              <a:t>рикье</a:t>
            </a:r>
            <a:r>
              <a:rPr lang="ru-RU" b="1" dirty="0"/>
              <a:t>.</a:t>
            </a:r>
            <a:r>
              <a:rPr lang="ru-RU" b="1" dirty="0" smtClean="0"/>
              <a:t>             </a:t>
            </a:r>
            <a:r>
              <a:rPr lang="ru-RU" b="1" dirty="0" err="1"/>
              <a:t>Х</a:t>
            </a:r>
            <a:r>
              <a:rPr lang="ru-RU" b="1" dirty="0" err="1" smtClean="0"/>
              <a:t>!ай</a:t>
            </a:r>
            <a:r>
              <a:rPr lang="ru-RU" b="1" dirty="0" smtClean="0"/>
              <a:t>  </a:t>
            </a:r>
            <a:r>
              <a:rPr lang="ru-RU" dirty="0" smtClean="0">
                <a:solidFill>
                  <a:srgbClr val="660033"/>
                </a:solidFill>
              </a:rPr>
              <a:t>«</a:t>
            </a:r>
            <a:r>
              <a:rPr lang="ru-RU" dirty="0" err="1" smtClean="0">
                <a:solidFill>
                  <a:srgbClr val="660033"/>
                </a:solidFill>
              </a:rPr>
              <a:t>Дида</a:t>
            </a:r>
            <a:r>
              <a:rPr lang="ru-RU" dirty="0" smtClean="0">
                <a:solidFill>
                  <a:srgbClr val="660033"/>
                </a:solidFill>
              </a:rPr>
              <a:t> </a:t>
            </a:r>
            <a:r>
              <a:rPr lang="ru-RU" dirty="0" err="1" smtClean="0">
                <a:solidFill>
                  <a:srgbClr val="660033"/>
                </a:solidFill>
              </a:rPr>
              <a:t>ц!ик!к!ун</a:t>
            </a:r>
            <a:r>
              <a:rPr lang="ru-RU" dirty="0" smtClean="0">
                <a:solidFill>
                  <a:srgbClr val="660033"/>
                </a:solidFill>
              </a:rPr>
              <a:t>  </a:t>
            </a:r>
            <a:r>
              <a:rPr lang="ru-RU" dirty="0" err="1" smtClean="0">
                <a:solidFill>
                  <a:srgbClr val="660033"/>
                </a:solidFill>
              </a:rPr>
              <a:t>лъала</a:t>
            </a:r>
            <a:r>
              <a:rPr lang="ru-RU" dirty="0" smtClean="0">
                <a:solidFill>
                  <a:srgbClr val="660033"/>
                </a:solidFill>
              </a:rPr>
              <a:t>.»</a:t>
            </a:r>
          </a:p>
          <a:p>
            <a:pPr>
              <a:buNone/>
            </a:pPr>
            <a:endParaRPr lang="ru-RU" dirty="0" smtClean="0">
              <a:solidFill>
                <a:srgbClr val="660033"/>
              </a:solidFill>
            </a:endParaRPr>
          </a:p>
          <a:p>
            <a:pPr>
              <a:buNone/>
            </a:pPr>
            <a:r>
              <a:rPr lang="ru-RU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3 абилеб,8-8ккун,100,3/9,                       12-13,ич!гояб,2, 2 абилеб,3-3ккун,           9-10,щугояб.</a:t>
            </a:r>
          </a:p>
        </p:txBody>
      </p:sp>
      <p:pic>
        <p:nvPicPr>
          <p:cNvPr id="5" name="Рисунок 4" descr="http://wsjournal.ru/wp-content/uploads/2016/11/buratino.pn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588224" y="1067991"/>
            <a:ext cx="2555776" cy="1728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8229600" cy="936104"/>
          </a:xfrm>
        </p:spPr>
        <p:txBody>
          <a:bodyPr/>
          <a:lstStyle/>
          <a:p>
            <a:r>
              <a:rPr lang="ru-RU" dirty="0" err="1" smtClean="0">
                <a:solidFill>
                  <a:srgbClr val="FFC000"/>
                </a:solidFill>
              </a:rPr>
              <a:t>Шарадаби</a:t>
            </a:r>
            <a:r>
              <a:rPr lang="ru-RU" dirty="0" smtClean="0">
                <a:solidFill>
                  <a:srgbClr val="FFC000"/>
                </a:solidFill>
              </a:rPr>
              <a:t> 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052736"/>
            <a:ext cx="8229600" cy="4608512"/>
          </a:xfrm>
        </p:spPr>
        <p:txBody>
          <a:bodyPr/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000" dirty="0" err="1" smtClean="0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Хуриб</a:t>
            </a:r>
            <a:r>
              <a:rPr lang="ru-RU" sz="2000" dirty="0" smtClean="0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 err="1" smtClean="0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бекьарула</a:t>
            </a:r>
            <a:r>
              <a:rPr lang="ru-RU" sz="2000" dirty="0" smtClean="0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 err="1" smtClean="0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дун</a:t>
            </a:r>
            <a:r>
              <a:rPr lang="ru-RU" sz="2000" dirty="0" smtClean="0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,                                         «</a:t>
            </a:r>
            <a:r>
              <a:rPr lang="ru-RU" sz="2000" b="1" dirty="0" smtClean="0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Д</a:t>
            </a:r>
            <a:r>
              <a:rPr lang="ru-RU" sz="2000" dirty="0" smtClean="0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» </a:t>
            </a:r>
            <a:r>
              <a:rPr lang="ru-RU" sz="2000" dirty="0" err="1" smtClean="0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х!арп</a:t>
            </a:r>
            <a:r>
              <a:rPr lang="ru-RU" sz="2000" dirty="0" smtClean="0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 err="1" smtClean="0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бакьулъ</a:t>
            </a:r>
            <a:r>
              <a:rPr lang="ru-RU" sz="2000" dirty="0" smtClean="0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 err="1" smtClean="0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бугони</a:t>
            </a:r>
            <a:r>
              <a:rPr lang="ru-RU" sz="2000" dirty="0" smtClean="0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,</a:t>
            </a:r>
          </a:p>
          <a:p>
            <a:pPr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000" dirty="0" smtClean="0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                                                                                    «</a:t>
            </a:r>
            <a:r>
              <a:rPr lang="ru-RU" sz="2000" b="1" dirty="0" err="1" smtClean="0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Ризгоялъул</a:t>
            </a:r>
            <a:r>
              <a:rPr lang="ru-RU" sz="2000" b="1" dirty="0" smtClean="0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»</a:t>
            </a:r>
            <a:r>
              <a:rPr lang="ru-RU" sz="2000" dirty="0" smtClean="0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 антоним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 err="1" smtClean="0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Гьоц!иб</a:t>
            </a:r>
            <a:r>
              <a:rPr lang="ru-RU" sz="2000" dirty="0" smtClean="0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   </a:t>
            </a:r>
            <a:r>
              <a:rPr lang="ru-RU" sz="2000" dirty="0" err="1" smtClean="0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лалда</a:t>
            </a:r>
            <a:r>
              <a:rPr lang="ru-RU" sz="2000" dirty="0" smtClean="0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 бала </a:t>
            </a:r>
            <a:r>
              <a:rPr lang="ru-RU" sz="2000" dirty="0" err="1" smtClean="0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дун</a:t>
            </a:r>
            <a:r>
              <a:rPr lang="ru-RU" sz="2000" dirty="0" smtClean="0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.                                 «</a:t>
            </a:r>
            <a:r>
              <a:rPr lang="ru-RU" sz="2000" b="1" dirty="0" smtClean="0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Д</a:t>
            </a:r>
            <a:r>
              <a:rPr lang="ru-RU" sz="2000" dirty="0" smtClean="0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» </a:t>
            </a:r>
            <a:r>
              <a:rPr lang="ru-RU" sz="2000" dirty="0" err="1" smtClean="0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хисун</a:t>
            </a:r>
            <a:r>
              <a:rPr lang="ru-RU" sz="2000" dirty="0" smtClean="0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 «</a:t>
            </a:r>
            <a:r>
              <a:rPr lang="ru-RU" sz="2000" b="1" dirty="0" smtClean="0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б</a:t>
            </a:r>
            <a:r>
              <a:rPr lang="ru-RU" sz="2000" dirty="0" smtClean="0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» </a:t>
            </a:r>
            <a:r>
              <a:rPr lang="ru-RU" sz="2000" dirty="0" err="1" smtClean="0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хъванани</a:t>
            </a:r>
            <a:r>
              <a:rPr lang="ru-RU" sz="2000" dirty="0" smtClean="0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,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dirty="0" smtClean="0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  </a:t>
            </a:r>
            <a:r>
              <a:rPr lang="ru-RU" sz="2000" dirty="0" err="1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Цох!о</a:t>
            </a:r>
            <a:r>
              <a:rPr lang="ru-RU" sz="2000" dirty="0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х!арп</a:t>
            </a:r>
            <a:r>
              <a:rPr lang="ru-RU" sz="2000" dirty="0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хисун</a:t>
            </a:r>
            <a:r>
              <a:rPr lang="ru-RU" sz="2000" dirty="0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 err="1" smtClean="0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лъуни</a:t>
            </a:r>
            <a:r>
              <a:rPr lang="ru-RU" sz="2000" dirty="0" smtClean="0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,                              </a:t>
            </a:r>
            <a:r>
              <a:rPr lang="ru-RU" sz="2000" dirty="0" err="1" smtClean="0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Рик!к!еналде</a:t>
            </a:r>
            <a:r>
              <a:rPr lang="ru-RU" sz="2000" dirty="0" smtClean="0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 err="1" smtClean="0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сверула</a:t>
            </a:r>
            <a:r>
              <a:rPr lang="ru-RU" sz="2000" dirty="0" smtClean="0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.</a:t>
            </a:r>
            <a:endParaRPr lang="ru-RU" sz="2000" dirty="0">
              <a:solidFill>
                <a:srgbClr val="00B050"/>
              </a:solidFill>
              <a:latin typeface="Calibri"/>
              <a:ea typeface="Calibri"/>
              <a:cs typeface="Times New Roman"/>
            </a:endParaRPr>
          </a:p>
          <a:p>
            <a:r>
              <a:rPr lang="ru-RU" sz="2000" dirty="0" smtClean="0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   </a:t>
            </a:r>
            <a:r>
              <a:rPr lang="ru-RU" sz="2000" dirty="0" err="1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Рик!к!еналде</a:t>
            </a:r>
            <a:r>
              <a:rPr lang="ru-RU" sz="2000" dirty="0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 err="1">
                <a:solidFill>
                  <a:srgbClr val="00B050"/>
                </a:solidFill>
                <a:latin typeface="Calibri"/>
                <a:ea typeface="Calibri"/>
                <a:cs typeface="Times New Roman"/>
              </a:rPr>
              <a:t>сверула</a:t>
            </a:r>
            <a:endParaRPr lang="ru-RU" sz="2000" dirty="0">
              <a:solidFill>
                <a:srgbClr val="00B050"/>
              </a:solidFill>
            </a:endParaRPr>
          </a:p>
        </p:txBody>
      </p:sp>
      <p:pic>
        <p:nvPicPr>
          <p:cNvPr id="4" name="Рисунок 3" descr="http://www.krasnoyeznamya.ru/gallery/rm_49_3174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23728" y="3609019"/>
            <a:ext cx="3978324" cy="2376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/>
          <a:lstStyle/>
          <a:p>
            <a:r>
              <a:rPr lang="ru-RU" b="1" dirty="0" err="1" smtClean="0">
                <a:solidFill>
                  <a:srgbClr val="C00000"/>
                </a:solidFill>
              </a:rPr>
              <a:t>Масъалаби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sz="4000" b="1" dirty="0" err="1" smtClean="0">
                <a:solidFill>
                  <a:schemeClr val="tx1"/>
                </a:solidFill>
              </a:rPr>
              <a:t>Х!ай</a:t>
            </a:r>
            <a:r>
              <a:rPr lang="ru-RU" sz="4000" b="1" dirty="0" smtClean="0">
                <a:solidFill>
                  <a:srgbClr val="C00000"/>
                </a:solidFill>
              </a:rPr>
              <a:t>  «</a:t>
            </a:r>
            <a:r>
              <a:rPr lang="ru-RU" sz="4000" b="1" dirty="0" err="1" smtClean="0">
                <a:solidFill>
                  <a:srgbClr val="C00000"/>
                </a:solidFill>
              </a:rPr>
              <a:t>Хехаб</a:t>
            </a:r>
            <a:r>
              <a:rPr lang="ru-RU" sz="4000" b="1" dirty="0" smtClean="0">
                <a:solidFill>
                  <a:srgbClr val="C00000"/>
                </a:solidFill>
              </a:rPr>
              <a:t>  </a:t>
            </a:r>
            <a:r>
              <a:rPr lang="ru-RU" sz="4000" b="1" dirty="0" err="1" smtClean="0">
                <a:solidFill>
                  <a:srgbClr val="C00000"/>
                </a:solidFill>
              </a:rPr>
              <a:t>жаваб</a:t>
            </a:r>
            <a:r>
              <a:rPr lang="ru-RU" sz="4000" b="1" dirty="0" smtClean="0">
                <a:solidFill>
                  <a:srgbClr val="C00000"/>
                </a:solidFill>
              </a:rPr>
              <a:t>»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 err="1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Ц!алдохъабаз</a:t>
            </a:r>
            <a:r>
              <a:rPr lang="ru-RU" sz="2400" dirty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жидерго</a:t>
            </a:r>
            <a:r>
              <a:rPr lang="ru-RU" sz="2400" dirty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ахикь</a:t>
            </a:r>
            <a:r>
              <a:rPr lang="ru-RU" sz="2400" dirty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  </a:t>
            </a:r>
            <a:r>
              <a:rPr lang="ru-RU" sz="2400" b="1" dirty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40</a:t>
            </a:r>
            <a:r>
              <a:rPr lang="ru-RU" sz="2400" dirty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  </a:t>
            </a:r>
            <a:r>
              <a:rPr lang="ru-RU" sz="2400" dirty="0" err="1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ц!ияб</a:t>
            </a:r>
            <a:r>
              <a:rPr lang="ru-RU" sz="2400" dirty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гъвет</a:t>
            </a:r>
            <a:r>
              <a:rPr lang="ru-RU" sz="2400" dirty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! </a:t>
            </a:r>
            <a:r>
              <a:rPr lang="ru-RU" sz="2400" dirty="0" err="1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ч!ана.Мусацаги,Расулицаги,Аминатицаги</a:t>
            </a:r>
            <a:r>
              <a:rPr lang="ru-RU" sz="2400" dirty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ч!ана</a:t>
            </a:r>
            <a:r>
              <a:rPr lang="ru-RU" sz="2400" dirty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гьел</a:t>
            </a:r>
            <a:r>
              <a:rPr lang="ru-RU" sz="2400" dirty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киналго</a:t>
            </a:r>
            <a:r>
              <a:rPr lang="ru-RU" sz="2400" dirty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гъут!бузул</a:t>
            </a:r>
            <a:r>
              <a:rPr lang="ru-RU" sz="2400" dirty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  </a:t>
            </a:r>
            <a:r>
              <a:rPr lang="ru-RU" sz="2400" b="1" dirty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2/10</a:t>
            </a:r>
            <a:r>
              <a:rPr lang="ru-RU" sz="2400" dirty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.Чан </a:t>
            </a:r>
            <a:r>
              <a:rPr lang="ru-RU" sz="2400" dirty="0" err="1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гъвет</a:t>
            </a:r>
            <a:r>
              <a:rPr lang="ru-RU" sz="2400" dirty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! </a:t>
            </a:r>
            <a:r>
              <a:rPr lang="ru-RU" sz="2400" dirty="0" err="1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гьел</a:t>
            </a:r>
            <a:r>
              <a:rPr lang="ru-RU" sz="2400" dirty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лъабазго</a:t>
            </a:r>
            <a:r>
              <a:rPr lang="ru-RU" sz="2400" dirty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ч!араб</a:t>
            </a:r>
            <a:r>
              <a:rPr lang="ru-RU" sz="2400" dirty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?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400" dirty="0" err="1" smtClean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Г!иял</a:t>
            </a:r>
            <a:r>
              <a:rPr lang="ru-RU" sz="2400" dirty="0" smtClean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бук!ана</a:t>
            </a:r>
            <a:r>
              <a:rPr lang="ru-RU" sz="2400" dirty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нусго</a:t>
            </a:r>
            <a:r>
              <a:rPr lang="ru-RU" sz="2400" dirty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бет!ер.Гьезул</a:t>
            </a:r>
            <a:r>
              <a:rPr lang="ru-RU" sz="2400" dirty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анц!го</a:t>
            </a:r>
            <a:r>
              <a:rPr lang="ru-RU" sz="2400" dirty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бут!а</a:t>
            </a:r>
            <a:r>
              <a:rPr lang="ru-RU" sz="2400" dirty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гьабун</a:t>
            </a:r>
            <a:r>
              <a:rPr lang="ru-RU" sz="2400" dirty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к!иго</a:t>
            </a:r>
            <a:r>
              <a:rPr lang="ru-RU" sz="2400" dirty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бут!а</a:t>
            </a:r>
            <a:r>
              <a:rPr lang="ru-RU" sz="2400" dirty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куйдул</a:t>
            </a:r>
            <a:r>
              <a:rPr lang="ru-RU" sz="2400" dirty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рук!ана.Хут!арал</a:t>
            </a:r>
            <a:r>
              <a:rPr lang="ru-RU" sz="2400" dirty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ккола</a:t>
            </a:r>
            <a:r>
              <a:rPr lang="ru-RU" sz="2400" dirty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чахъаби.Чан</a:t>
            </a:r>
            <a:r>
              <a:rPr lang="ru-RU" sz="2400" dirty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чахъу</a:t>
            </a:r>
            <a:r>
              <a:rPr lang="ru-RU" sz="2400" dirty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гьеб</a:t>
            </a:r>
            <a:r>
              <a:rPr lang="ru-RU" sz="2400" dirty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рехъалъ</a:t>
            </a:r>
            <a:r>
              <a:rPr lang="ru-RU" sz="2400" dirty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бук!араб</a:t>
            </a:r>
            <a:r>
              <a:rPr lang="ru-RU" sz="2400" dirty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?</a:t>
            </a:r>
          </a:p>
          <a:p>
            <a:endParaRPr lang="ru-RU" sz="2400" dirty="0"/>
          </a:p>
        </p:txBody>
      </p:sp>
      <p:pic>
        <p:nvPicPr>
          <p:cNvPr id="4" name="Picture 4" descr="98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293096"/>
            <a:ext cx="3011666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58975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00B0F0"/>
                </a:solidFill>
              </a:rPr>
              <a:t>Ребусал</a:t>
            </a:r>
            <a:r>
              <a:rPr lang="ru-RU" b="1" dirty="0" smtClean="0">
                <a:solidFill>
                  <a:srgbClr val="00B0F0"/>
                </a:solidFill>
              </a:rPr>
              <a:t> </a:t>
            </a:r>
            <a:endParaRPr lang="ru-RU" b="1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         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Х!ай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«</a:t>
            </a:r>
            <a:r>
              <a:rPr lang="ru-RU" b="1" dirty="0" err="1" smtClean="0">
                <a:solidFill>
                  <a:srgbClr val="FF0000"/>
                </a:solidFill>
              </a:rPr>
              <a:t>Адабият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бокьулев</a:t>
            </a:r>
            <a:r>
              <a:rPr lang="ru-RU" b="1" dirty="0" smtClean="0">
                <a:solidFill>
                  <a:srgbClr val="FF0000"/>
                </a:solidFill>
              </a:rPr>
              <a:t>?»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  <a:tabLst>
                <a:tab pos="2331720" algn="l"/>
              </a:tabLst>
            </a:pPr>
            <a:endParaRPr lang="ru-RU" dirty="0">
              <a:solidFill>
                <a:srgbClr val="C0000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331720" algn="l"/>
              </a:tabLst>
            </a:pPr>
            <a:r>
              <a:rPr lang="ru-RU" dirty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7 </a:t>
            </a:r>
            <a:r>
              <a:rPr lang="ru-RU" dirty="0" err="1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ва</a:t>
            </a:r>
            <a:r>
              <a:rPr lang="ru-RU" dirty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1.                                                </a:t>
            </a:r>
            <a:r>
              <a:rPr lang="ru-RU" sz="5400" dirty="0" smtClean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 +</a:t>
            </a:r>
            <a:r>
              <a:rPr lang="ru-RU" dirty="0" smtClean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  </a:t>
            </a:r>
            <a:endParaRPr lang="ru-RU" dirty="0">
              <a:solidFill>
                <a:srgbClr val="C0000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331720" algn="l"/>
              </a:tabLst>
            </a:pPr>
            <a:r>
              <a:rPr lang="ru-RU" dirty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3 </a:t>
            </a:r>
            <a:r>
              <a:rPr lang="ru-RU" dirty="0" err="1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ва</a:t>
            </a:r>
            <a:r>
              <a:rPr lang="ru-RU" dirty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500.</a:t>
            </a:r>
            <a:endParaRPr lang="ru-RU" dirty="0">
              <a:solidFill>
                <a:srgbClr val="C0000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tabLst>
                <a:tab pos="2331720" algn="l"/>
              </a:tabLst>
            </a:pPr>
            <a:r>
              <a:rPr lang="ru-RU" dirty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500 </a:t>
            </a:r>
            <a:r>
              <a:rPr lang="ru-RU" dirty="0" err="1" smtClean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ва</a:t>
            </a:r>
            <a:r>
              <a:rPr lang="ru-RU" dirty="0" smtClean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 5-5</a:t>
            </a:r>
            <a:r>
              <a:rPr lang="ru-RU" sz="4000" b="1" dirty="0" smtClean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     1</a:t>
            </a:r>
            <a:r>
              <a:rPr lang="ru-RU" dirty="0" smtClean="0">
                <a:solidFill>
                  <a:srgbClr val="C00000"/>
                </a:solidFill>
                <a:latin typeface="Calibri"/>
                <a:ea typeface="Calibri"/>
                <a:cs typeface="Times New Roman"/>
              </a:rPr>
              <a:t>лъи</a:t>
            </a:r>
            <a:endParaRPr lang="ru-RU" dirty="0" smtClean="0">
              <a:solidFill>
                <a:srgbClr val="C00000"/>
              </a:solidFill>
            </a:endParaRPr>
          </a:p>
          <a:p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Рисунок 3" descr="G:\картинки\iнпневсеувни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0246" y="2780928"/>
            <a:ext cx="2050726" cy="1684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G:\картинки\iддд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27776" y="2938847"/>
            <a:ext cx="2016224" cy="1684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Users\а\Desktop\image(1)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4033" y="0"/>
            <a:ext cx="2147150" cy="157457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>
                <a:solidFill>
                  <a:srgbClr val="00B050"/>
                </a:solidFill>
              </a:rPr>
              <a:t>Мультфильмазда</a:t>
            </a:r>
            <a:r>
              <a:rPr lang="ru-RU" dirty="0" smtClean="0">
                <a:solidFill>
                  <a:srgbClr val="00B050"/>
                </a:solidFill>
              </a:rPr>
              <a:t>  </a:t>
            </a:r>
            <a:r>
              <a:rPr lang="ru-RU" dirty="0" err="1" smtClean="0">
                <a:solidFill>
                  <a:srgbClr val="00B050"/>
                </a:solidFill>
              </a:rPr>
              <a:t>жанир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ругел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рик!к!енал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хъвай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тетрадазда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                 «</a:t>
            </a:r>
            <a:r>
              <a:rPr lang="ru-RU" smtClean="0"/>
              <a:t>38 попугаев</a:t>
            </a:r>
            <a:r>
              <a:rPr lang="ru-RU" dirty="0" smtClean="0"/>
              <a:t>»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54362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Дарсил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х!асил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ru-RU" dirty="0" err="1" smtClean="0">
                <a:solidFill>
                  <a:schemeClr val="accent2">
                    <a:lumMod val="75000"/>
                  </a:schemeClr>
                </a:solidFill>
              </a:rPr>
              <a:t>гьаби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mtClean="0"/>
              <a:t>                Рокъобе</a:t>
            </a:r>
            <a:r>
              <a:rPr lang="ru-RU" dirty="0" smtClean="0"/>
              <a:t> </a:t>
            </a:r>
            <a:r>
              <a:rPr lang="ru-RU" dirty="0" err="1" smtClean="0"/>
              <a:t>х!алт!и</a:t>
            </a:r>
            <a:endParaRPr lang="ru-RU" dirty="0"/>
          </a:p>
          <a:p>
            <a:pPr>
              <a:buNone/>
            </a:pPr>
            <a:r>
              <a:rPr lang="ru-RU" dirty="0" smtClean="0"/>
              <a:t> </a:t>
            </a:r>
            <a:r>
              <a:rPr lang="ru-RU" sz="3600" dirty="0" smtClean="0">
                <a:solidFill>
                  <a:srgbClr val="FF0000"/>
                </a:solidFill>
              </a:rPr>
              <a:t>Мини- сочинение </a:t>
            </a:r>
            <a:r>
              <a:rPr lang="ru-RU" sz="3600" dirty="0" smtClean="0">
                <a:solidFill>
                  <a:srgbClr val="92D050"/>
                </a:solidFill>
              </a:rPr>
              <a:t>«</a:t>
            </a:r>
            <a:r>
              <a:rPr lang="ru-RU" sz="3600" dirty="0" err="1" smtClean="0">
                <a:solidFill>
                  <a:srgbClr val="92D050"/>
                </a:solidFill>
              </a:rPr>
              <a:t>Нижер</a:t>
            </a:r>
            <a:r>
              <a:rPr lang="ru-RU" sz="3600" dirty="0" smtClean="0">
                <a:solidFill>
                  <a:srgbClr val="92D050"/>
                </a:solidFill>
              </a:rPr>
              <a:t> класс»</a:t>
            </a:r>
          </a:p>
          <a:p>
            <a:pPr>
              <a:buNone/>
            </a:pPr>
            <a:r>
              <a:rPr lang="ru-RU" dirty="0" smtClean="0">
                <a:solidFill>
                  <a:srgbClr val="92D050"/>
                </a:solidFill>
              </a:rPr>
              <a:t>                                  §26 </a:t>
            </a:r>
            <a:r>
              <a:rPr lang="ru-RU" dirty="0" err="1" smtClean="0">
                <a:solidFill>
                  <a:srgbClr val="92D050"/>
                </a:solidFill>
              </a:rPr>
              <a:t>гьумер</a:t>
            </a:r>
            <a:r>
              <a:rPr lang="ru-RU" dirty="0" smtClean="0">
                <a:solidFill>
                  <a:srgbClr val="92D050"/>
                </a:solidFill>
              </a:rPr>
              <a:t> 81-86.</a:t>
            </a:r>
          </a:p>
          <a:p>
            <a:endParaRPr lang="ru-RU" dirty="0"/>
          </a:p>
        </p:txBody>
      </p:sp>
      <p:pic>
        <p:nvPicPr>
          <p:cNvPr id="4" name="Рисунок 3" descr="http://childtrade.ru/pic/2bc0d94f0e07e00f302005b262e35dde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187624" y="1466007"/>
            <a:ext cx="5429250" cy="3061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0536-00-174\Рабочий стол\gamsato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692696"/>
            <a:ext cx="8176422" cy="48965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4546848" cy="1800200"/>
          </a:xfrm>
        </p:spPr>
        <p:txBody>
          <a:bodyPr/>
          <a:lstStyle/>
          <a:p>
            <a:r>
              <a:rPr lang="ru-RU" b="1" dirty="0" err="1" smtClean="0"/>
              <a:t>Дарсил</a:t>
            </a:r>
            <a:r>
              <a:rPr lang="ru-RU" b="1" dirty="0" smtClean="0"/>
              <a:t> </a:t>
            </a:r>
            <a:r>
              <a:rPr lang="ru-RU" b="1" dirty="0" err="1" smtClean="0"/>
              <a:t>мурад</a:t>
            </a:r>
            <a:r>
              <a:rPr lang="ru-RU" b="1" dirty="0" smtClean="0"/>
              <a:t>: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   </a:t>
            </a:r>
            <a:r>
              <a:rPr lang="ru-RU" sz="2400" b="1" dirty="0" smtClean="0">
                <a:solidFill>
                  <a:srgbClr val="FF0000"/>
                </a:solidFill>
              </a:rPr>
              <a:t>1.  </a:t>
            </a:r>
            <a:r>
              <a:rPr lang="ru-RU" sz="2400" b="1" dirty="0" err="1">
                <a:solidFill>
                  <a:srgbClr val="FF0000"/>
                </a:solidFill>
              </a:rPr>
              <a:t>Рик!к!еналъул</a:t>
            </a:r>
            <a:r>
              <a:rPr lang="ru-RU" sz="2400" b="1" dirty="0">
                <a:solidFill>
                  <a:srgbClr val="FF0000"/>
                </a:solidFill>
              </a:rPr>
              <a:t>  </a:t>
            </a:r>
            <a:r>
              <a:rPr lang="ru-RU" sz="2400" b="1" dirty="0" err="1">
                <a:solidFill>
                  <a:srgbClr val="FF0000"/>
                </a:solidFill>
              </a:rPr>
              <a:t>разрядазул</a:t>
            </a:r>
            <a:r>
              <a:rPr lang="ru-RU" sz="2400" b="1" dirty="0">
                <a:solidFill>
                  <a:srgbClr val="FF0000"/>
                </a:solidFill>
              </a:rPr>
              <a:t> баян </a:t>
            </a:r>
            <a:r>
              <a:rPr lang="ru-RU" sz="2400" b="1" dirty="0" err="1">
                <a:solidFill>
                  <a:srgbClr val="FF0000"/>
                </a:solidFill>
              </a:rPr>
              <a:t>гъварид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гьаби</a:t>
            </a:r>
            <a:r>
              <a:rPr lang="ru-RU" sz="2400" b="1" dirty="0" smtClean="0">
                <a:solidFill>
                  <a:srgbClr val="FF0000"/>
                </a:solidFill>
              </a:rPr>
              <a:t>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2.Авар </a:t>
            </a:r>
            <a:r>
              <a:rPr lang="ru-RU" sz="2400" b="1" dirty="0" err="1" smtClean="0">
                <a:solidFill>
                  <a:srgbClr val="FF0000"/>
                </a:solidFill>
              </a:rPr>
              <a:t>халкъалъул</a:t>
            </a:r>
            <a:r>
              <a:rPr lang="ru-RU" sz="2400" b="1" dirty="0" smtClean="0">
                <a:solidFill>
                  <a:srgbClr val="FF0000"/>
                </a:solidFill>
              </a:rPr>
              <a:t>  </a:t>
            </a:r>
            <a:r>
              <a:rPr lang="ru-RU" sz="2400" b="1" dirty="0" err="1" smtClean="0">
                <a:solidFill>
                  <a:srgbClr val="FF0000"/>
                </a:solidFill>
              </a:rPr>
              <a:t>асаразулъ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ва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литератураялда</a:t>
            </a:r>
            <a:r>
              <a:rPr lang="ru-RU" sz="2400" b="1" dirty="0" smtClean="0">
                <a:solidFill>
                  <a:srgbClr val="FF0000"/>
                </a:solidFill>
              </a:rPr>
              <a:t>   </a:t>
            </a:r>
            <a:r>
              <a:rPr lang="ru-RU" sz="2400" b="1" dirty="0" err="1" smtClean="0">
                <a:solidFill>
                  <a:srgbClr val="FF0000"/>
                </a:solidFill>
              </a:rPr>
              <a:t>жаниб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рик!к!ен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кин</a:t>
            </a:r>
            <a:r>
              <a:rPr lang="ru-RU" sz="2400" b="1" dirty="0" smtClean="0">
                <a:solidFill>
                  <a:srgbClr val="FF0000"/>
                </a:solidFill>
              </a:rPr>
              <a:t>  </a:t>
            </a:r>
            <a:r>
              <a:rPr lang="ru-RU" sz="2400" b="1" dirty="0" err="1" smtClean="0">
                <a:solidFill>
                  <a:srgbClr val="FF0000"/>
                </a:solidFill>
              </a:rPr>
              <a:t>х!алт!изабун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бугебали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бихьизаби</a:t>
            </a:r>
            <a:r>
              <a:rPr lang="ru-RU" sz="2400" b="1" dirty="0" smtClean="0">
                <a:solidFill>
                  <a:srgbClr val="FF0000"/>
                </a:solidFill>
              </a:rPr>
              <a:t>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  3.Ц!алул </a:t>
            </a:r>
            <a:r>
              <a:rPr lang="ru-RU" sz="2400" b="1" dirty="0" err="1" smtClean="0">
                <a:solidFill>
                  <a:srgbClr val="FF0000"/>
                </a:solidFill>
              </a:rPr>
              <a:t>ва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хъвавул</a:t>
            </a:r>
            <a:r>
              <a:rPr lang="ru-RU" sz="2400" b="1" dirty="0" smtClean="0">
                <a:solidFill>
                  <a:srgbClr val="FF0000"/>
                </a:solidFill>
              </a:rPr>
              <a:t> калам </a:t>
            </a:r>
            <a:r>
              <a:rPr lang="ru-RU" sz="2400" b="1" dirty="0" err="1" smtClean="0">
                <a:solidFill>
                  <a:srgbClr val="FF0000"/>
                </a:solidFill>
              </a:rPr>
              <a:t>бечед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гьаби</a:t>
            </a:r>
            <a:r>
              <a:rPr lang="ru-RU" sz="2400" b="1" dirty="0" smtClean="0">
                <a:solidFill>
                  <a:srgbClr val="FF0000"/>
                </a:solidFill>
              </a:rPr>
              <a:t>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  4.Жидерго </a:t>
            </a:r>
            <a:r>
              <a:rPr lang="ru-RU" sz="2400" b="1" smtClean="0">
                <a:solidFill>
                  <a:srgbClr val="FF0000"/>
                </a:solidFill>
              </a:rPr>
              <a:t>каламалъулъ </a:t>
            </a:r>
            <a:r>
              <a:rPr lang="ru-RU" sz="2400" b="1" dirty="0" err="1" smtClean="0">
                <a:solidFill>
                  <a:srgbClr val="FF0000"/>
                </a:solidFill>
              </a:rPr>
              <a:t>рик!к!ен</a:t>
            </a:r>
            <a:r>
              <a:rPr lang="ru-RU" sz="2400" b="1" dirty="0" smtClean="0">
                <a:solidFill>
                  <a:srgbClr val="FF0000"/>
                </a:solidFill>
              </a:rPr>
              <a:t>  </a:t>
            </a:r>
            <a:r>
              <a:rPr lang="ru-RU" sz="2400" b="1" dirty="0" err="1" smtClean="0">
                <a:solidFill>
                  <a:srgbClr val="FF0000"/>
                </a:solidFill>
              </a:rPr>
              <a:t>х!алт!изабизе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лъимал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ругьун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гьари</a:t>
            </a:r>
            <a:r>
              <a:rPr lang="ru-RU" sz="2400" b="1" dirty="0" smtClean="0">
                <a:solidFill>
                  <a:srgbClr val="FF0000"/>
                </a:solidFill>
              </a:rPr>
              <a:t>.</a:t>
            </a:r>
          </a:p>
          <a:p>
            <a:pPr>
              <a:buNone/>
            </a:pPr>
            <a:r>
              <a:rPr lang="ru-RU" sz="2400" b="1" dirty="0" err="1" smtClean="0"/>
              <a:t>Дарсил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алат</a:t>
            </a:r>
            <a:r>
              <a:rPr lang="ru-RU" sz="2400" b="1" dirty="0" smtClean="0">
                <a:solidFill>
                  <a:srgbClr val="FF0000"/>
                </a:solidFill>
              </a:rPr>
              <a:t>: </a:t>
            </a:r>
            <a:r>
              <a:rPr lang="ru-RU" sz="2400" b="1" dirty="0" err="1" smtClean="0">
                <a:solidFill>
                  <a:srgbClr val="FF0000"/>
                </a:solidFill>
              </a:rPr>
              <a:t>таблица,икт,карточки</a:t>
            </a:r>
            <a:r>
              <a:rPr lang="ru-RU" sz="2400" b="1" dirty="0" smtClean="0">
                <a:solidFill>
                  <a:srgbClr val="FF0000"/>
                </a:solidFill>
              </a:rPr>
              <a:t> .</a:t>
            </a:r>
            <a:r>
              <a:rPr lang="ru-RU" sz="2400" b="1" dirty="0" smtClean="0"/>
              <a:t> </a:t>
            </a:r>
            <a:endParaRPr lang="ru-RU" sz="24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188913"/>
            <a:ext cx="8229600" cy="981075"/>
          </a:xfrm>
        </p:spPr>
        <p:txBody>
          <a:bodyPr/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Араб </a:t>
            </a: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</a:rPr>
              <a:t>дарс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</a:rPr>
              <a:t>такрар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</a:rPr>
              <a:t>гьаби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484784"/>
            <a:ext cx="8229600" cy="4525963"/>
          </a:xfrm>
        </p:spPr>
        <p:txBody>
          <a:bodyPr/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                   Викторина</a:t>
            </a:r>
            <a:endParaRPr lang="ru-RU" sz="2400" dirty="0">
              <a:solidFill>
                <a:srgbClr val="FF0000"/>
              </a:solidFill>
            </a:endParaRPr>
          </a:p>
          <a:p>
            <a:r>
              <a:rPr lang="ru-RU" sz="2400" dirty="0">
                <a:solidFill>
                  <a:srgbClr val="FF0000"/>
                </a:solidFill>
              </a:rPr>
              <a:t>1.Диалектиял  </a:t>
            </a:r>
            <a:r>
              <a:rPr lang="ru-RU" sz="2400" dirty="0" err="1">
                <a:solidFill>
                  <a:srgbClr val="FF0000"/>
                </a:solidFill>
              </a:rPr>
              <a:t>раг!аби</a:t>
            </a:r>
            <a:r>
              <a:rPr lang="ru-RU" sz="2400" dirty="0">
                <a:solidFill>
                  <a:srgbClr val="FF0000"/>
                </a:solidFill>
              </a:rPr>
              <a:t>.</a:t>
            </a:r>
          </a:p>
          <a:p>
            <a:r>
              <a:rPr lang="ru-RU" sz="2400" dirty="0">
                <a:solidFill>
                  <a:srgbClr val="FF0000"/>
                </a:solidFill>
              </a:rPr>
              <a:t>2.Басралъарал  </a:t>
            </a:r>
            <a:r>
              <a:rPr lang="ru-RU" sz="2400" dirty="0" err="1">
                <a:solidFill>
                  <a:srgbClr val="FF0000"/>
                </a:solidFill>
              </a:rPr>
              <a:t>раг!аби</a:t>
            </a:r>
            <a:endParaRPr lang="ru-RU" sz="2400" dirty="0">
              <a:solidFill>
                <a:srgbClr val="FF0000"/>
              </a:solidFill>
            </a:endParaRPr>
          </a:p>
          <a:p>
            <a:r>
              <a:rPr lang="ru-RU" sz="2400" dirty="0">
                <a:solidFill>
                  <a:srgbClr val="FF0000"/>
                </a:solidFill>
              </a:rPr>
              <a:t>3.Ц!иял  </a:t>
            </a:r>
            <a:r>
              <a:rPr lang="ru-RU" sz="2400" dirty="0" err="1">
                <a:solidFill>
                  <a:srgbClr val="FF0000"/>
                </a:solidFill>
              </a:rPr>
              <a:t>раг!аби</a:t>
            </a:r>
            <a:r>
              <a:rPr lang="ru-RU" sz="2400" dirty="0">
                <a:solidFill>
                  <a:srgbClr val="FF0000"/>
                </a:solidFill>
              </a:rPr>
              <a:t>.</a:t>
            </a:r>
          </a:p>
          <a:p>
            <a:r>
              <a:rPr lang="ru-RU" sz="2400" dirty="0">
                <a:solidFill>
                  <a:srgbClr val="FF0000"/>
                </a:solidFill>
              </a:rPr>
              <a:t>4.Фразеологиял  </a:t>
            </a:r>
            <a:r>
              <a:rPr lang="ru-RU" sz="2400" dirty="0" err="1">
                <a:solidFill>
                  <a:srgbClr val="FF0000"/>
                </a:solidFill>
              </a:rPr>
              <a:t>сверелал</a:t>
            </a:r>
            <a:r>
              <a:rPr lang="ru-RU" sz="2400" dirty="0">
                <a:solidFill>
                  <a:srgbClr val="FF0000"/>
                </a:solidFill>
              </a:rPr>
              <a:t>. </a:t>
            </a:r>
          </a:p>
          <a:p>
            <a:r>
              <a:rPr lang="ru-RU" sz="2400" dirty="0">
                <a:solidFill>
                  <a:srgbClr val="FF0000"/>
                </a:solidFill>
              </a:rPr>
              <a:t>5.Журарал  </a:t>
            </a:r>
            <a:r>
              <a:rPr lang="ru-RU" sz="2400" dirty="0" err="1">
                <a:solidFill>
                  <a:srgbClr val="FF0000"/>
                </a:solidFill>
              </a:rPr>
              <a:t>къокъ</a:t>
            </a:r>
            <a:r>
              <a:rPr lang="ru-RU" sz="2400" dirty="0">
                <a:solidFill>
                  <a:srgbClr val="FF0000"/>
                </a:solidFill>
              </a:rPr>
              <a:t>  </a:t>
            </a:r>
            <a:r>
              <a:rPr lang="ru-RU" sz="2400" dirty="0" err="1">
                <a:solidFill>
                  <a:srgbClr val="FF0000"/>
                </a:solidFill>
              </a:rPr>
              <a:t>гьарурал</a:t>
            </a:r>
            <a:r>
              <a:rPr lang="ru-RU" sz="2400" dirty="0">
                <a:solidFill>
                  <a:srgbClr val="FF0000"/>
                </a:solidFill>
              </a:rPr>
              <a:t>  </a:t>
            </a:r>
            <a:r>
              <a:rPr lang="ru-RU" sz="2400" dirty="0" err="1">
                <a:solidFill>
                  <a:srgbClr val="FF0000"/>
                </a:solidFill>
              </a:rPr>
              <a:t>раг!аби</a:t>
            </a:r>
            <a:endParaRPr lang="ru-RU" sz="2400" dirty="0">
              <a:solidFill>
                <a:srgbClr val="FF0000"/>
              </a:solidFill>
            </a:endParaRPr>
          </a:p>
          <a:p>
            <a:r>
              <a:rPr lang="ru-RU" sz="2400" dirty="0">
                <a:solidFill>
                  <a:srgbClr val="FF0000"/>
                </a:solidFill>
              </a:rPr>
              <a:t>6.Предметияб  </a:t>
            </a:r>
            <a:r>
              <a:rPr lang="ru-RU" sz="2400" dirty="0" err="1">
                <a:solidFill>
                  <a:srgbClr val="FF0000"/>
                </a:solidFill>
              </a:rPr>
              <a:t>ц!ар</a:t>
            </a:r>
            <a:endParaRPr lang="ru-RU" sz="2400" dirty="0">
              <a:solidFill>
                <a:srgbClr val="FF0000"/>
              </a:solidFill>
            </a:endParaRPr>
          </a:p>
          <a:p>
            <a:r>
              <a:rPr lang="ru-RU" sz="2400" dirty="0">
                <a:solidFill>
                  <a:srgbClr val="FF0000"/>
                </a:solidFill>
              </a:rPr>
              <a:t>7.Прилагательное</a:t>
            </a:r>
          </a:p>
          <a:p>
            <a:r>
              <a:rPr lang="ru-RU" sz="2400" dirty="0">
                <a:solidFill>
                  <a:srgbClr val="FF0000"/>
                </a:solidFill>
              </a:rPr>
              <a:t>8.Рик!к!ен</a:t>
            </a:r>
          </a:p>
          <a:p>
            <a:r>
              <a:rPr lang="ru-RU" sz="2400" dirty="0">
                <a:solidFill>
                  <a:srgbClr val="FF0000"/>
                </a:solidFill>
              </a:rPr>
              <a:t>9.Рик!к!еналъул  </a:t>
            </a:r>
            <a:r>
              <a:rPr lang="ru-RU" sz="2400" dirty="0" err="1">
                <a:solidFill>
                  <a:srgbClr val="FF0000"/>
                </a:solidFill>
              </a:rPr>
              <a:t>г!уц!и</a:t>
            </a:r>
            <a:r>
              <a:rPr lang="ru-RU" sz="2400" dirty="0">
                <a:solidFill>
                  <a:srgbClr val="FF0000"/>
                </a:solidFill>
              </a:rPr>
              <a:t>.</a:t>
            </a:r>
          </a:p>
          <a:p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Багетная рамка 5"/>
          <p:cNvSpPr/>
          <p:nvPr/>
        </p:nvSpPr>
        <p:spPr>
          <a:xfrm>
            <a:off x="7500926" y="6500810"/>
            <a:ext cx="1643074" cy="35719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Prezentacii.com</a:t>
            </a:r>
            <a:endParaRPr lang="ru-RU" sz="1400" dirty="0"/>
          </a:p>
        </p:txBody>
      </p:sp>
      <p:pic>
        <p:nvPicPr>
          <p:cNvPr id="5" name="Рисунок 4" descr="http://zarniza.umi.ru/images/cms/data/083_big3.jpg"/>
          <p:cNvPicPr/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372200" y="980728"/>
            <a:ext cx="2764928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sz="3600" b="1" dirty="0" err="1" smtClean="0">
                <a:solidFill>
                  <a:schemeClr val="accent2">
                    <a:lumMod val="75000"/>
                  </a:schemeClr>
                </a:solidFill>
              </a:rPr>
              <a:t>Кици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ru-RU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95536" y="1700808"/>
            <a:ext cx="8229600" cy="4525963"/>
          </a:xfrm>
        </p:spPr>
        <p:txBody>
          <a:bodyPr/>
          <a:lstStyle/>
          <a:p>
            <a:r>
              <a:rPr lang="ru-RU" dirty="0" err="1" smtClean="0">
                <a:solidFill>
                  <a:srgbClr val="00B050"/>
                </a:solidFill>
              </a:rPr>
              <a:t>Щуго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килищ</a:t>
            </a:r>
            <a:r>
              <a:rPr lang="ru-RU" dirty="0" smtClean="0">
                <a:solidFill>
                  <a:srgbClr val="00B050"/>
                </a:solidFill>
              </a:rPr>
              <a:t>  </a:t>
            </a:r>
            <a:r>
              <a:rPr lang="ru-RU" dirty="0" err="1" smtClean="0">
                <a:solidFill>
                  <a:srgbClr val="00B050"/>
                </a:solidFill>
              </a:rPr>
              <a:t>биччан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тани</a:t>
            </a:r>
            <a:r>
              <a:rPr lang="ru-RU" dirty="0" smtClean="0">
                <a:solidFill>
                  <a:srgbClr val="00B050"/>
                </a:solidFill>
              </a:rPr>
              <a:t>,</a:t>
            </a:r>
          </a:p>
          <a:p>
            <a:r>
              <a:rPr lang="ru-RU" dirty="0" err="1" smtClean="0">
                <a:solidFill>
                  <a:srgbClr val="00B050"/>
                </a:solidFill>
              </a:rPr>
              <a:t>Тамахаб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хъат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лъугьуна</a:t>
            </a:r>
            <a:r>
              <a:rPr lang="ru-RU" dirty="0">
                <a:solidFill>
                  <a:srgbClr val="00B050"/>
                </a:solidFill>
              </a:rPr>
              <a:t>,</a:t>
            </a:r>
            <a:endParaRPr lang="ru-RU" dirty="0" smtClean="0">
              <a:solidFill>
                <a:srgbClr val="00B050"/>
              </a:solidFill>
            </a:endParaRPr>
          </a:p>
          <a:p>
            <a:r>
              <a:rPr lang="ru-RU" dirty="0" err="1" smtClean="0">
                <a:solidFill>
                  <a:srgbClr val="00B050"/>
                </a:solidFill>
              </a:rPr>
              <a:t>Щуябго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данде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къани</a:t>
            </a:r>
            <a:r>
              <a:rPr lang="ru-RU" dirty="0" smtClean="0">
                <a:solidFill>
                  <a:srgbClr val="00B050"/>
                </a:solidFill>
              </a:rPr>
              <a:t>,</a:t>
            </a:r>
          </a:p>
          <a:p>
            <a:r>
              <a:rPr lang="ru-RU" dirty="0" err="1" smtClean="0">
                <a:solidFill>
                  <a:srgbClr val="00B050"/>
                </a:solidFill>
              </a:rPr>
              <a:t>Къвак!араб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зар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dirty="0" err="1" smtClean="0">
                <a:solidFill>
                  <a:srgbClr val="00B050"/>
                </a:solidFill>
              </a:rPr>
              <a:t>лъугьуна</a:t>
            </a:r>
            <a:r>
              <a:rPr lang="ru-RU" dirty="0" smtClean="0">
                <a:solidFill>
                  <a:srgbClr val="00B050"/>
                </a:solidFill>
              </a:rPr>
              <a:t>.</a:t>
            </a:r>
            <a:endParaRPr lang="ru-RU" dirty="0">
              <a:solidFill>
                <a:srgbClr val="00B050"/>
              </a:solidFill>
            </a:endParaRPr>
          </a:p>
          <a:p>
            <a:endParaRPr lang="ru-RU" dirty="0">
              <a:solidFill>
                <a:srgbClr val="00B050"/>
              </a:solidFill>
            </a:endParaRPr>
          </a:p>
          <a:p>
            <a:r>
              <a:rPr lang="ru-RU" sz="3600" b="1" dirty="0" smtClean="0"/>
              <a:t>                 </a:t>
            </a:r>
            <a:r>
              <a:rPr lang="ru-RU" sz="3600" b="1" dirty="0" err="1" smtClean="0"/>
              <a:t>Ц!ияб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дарс</a:t>
            </a:r>
            <a:r>
              <a:rPr lang="ru-RU" sz="3600" b="1" dirty="0" smtClean="0"/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ЩУАБИЛЕБ февраль.</a:t>
            </a:r>
            <a:endParaRPr lang="ru-RU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6000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Классалда</a:t>
            </a:r>
            <a:r>
              <a:rPr lang="ru-RU" sz="60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6000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х!алт!и</a:t>
            </a:r>
            <a:endParaRPr lang="ru-RU" sz="60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59835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60868120"/>
              </p:ext>
            </p:extLst>
          </p:nvPr>
        </p:nvGraphicFramePr>
        <p:xfrm>
          <a:off x="1619672" y="548680"/>
          <a:ext cx="6624736" cy="4757668"/>
        </p:xfrm>
        <a:graphic>
          <a:graphicData uri="http://schemas.openxmlformats.org/drawingml/2006/table">
            <a:tbl>
              <a:tblPr/>
              <a:tblGrid>
                <a:gridCol w="1798280"/>
                <a:gridCol w="4826456"/>
              </a:tblGrid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Разрядал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  </a:t>
                      </a:r>
                      <a:r>
                        <a:rPr lang="ru-RU" sz="18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Мисалал</a:t>
                      </a:r>
                      <a:endParaRPr lang="ru-RU" sz="18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3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err="1">
                          <a:solidFill>
                            <a:srgbClr val="00B0F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Къадаралъул</a:t>
                      </a:r>
                      <a:endParaRPr lang="ru-RU" sz="1800" b="1" dirty="0">
                        <a:solidFill>
                          <a:srgbClr val="00B0F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  <a:r>
                        <a:rPr lang="ru-RU" sz="1800" b="1" dirty="0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,3</a:t>
                      </a: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, 1006 </a:t>
                      </a:r>
                      <a:r>
                        <a:rPr lang="ru-RU" sz="1800" b="1" dirty="0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ru-RU" sz="1800" b="1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ич!го,лъабго,азаралда</a:t>
                      </a:r>
                      <a:r>
                        <a:rPr lang="ru-RU" sz="1800" b="1" dirty="0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анлъго</a:t>
                      </a: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err="1">
                          <a:solidFill>
                            <a:srgbClr val="00B0F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Цадахълъиялъул</a:t>
                      </a:r>
                      <a:endParaRPr lang="ru-RU" sz="1800" b="1" dirty="0">
                        <a:solidFill>
                          <a:srgbClr val="00B0F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err="1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К!и-к!и</a:t>
                      </a: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ru-RU" sz="1800" b="1" dirty="0" err="1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лъаб-лъаб,аза-азар,анц</a:t>
                      </a: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!-</a:t>
                      </a:r>
                      <a:r>
                        <a:rPr lang="ru-RU" sz="1800" b="1" dirty="0" err="1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анц</a:t>
                      </a: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!,</a:t>
                      </a:r>
                      <a:r>
                        <a:rPr lang="ru-RU" sz="1800" b="1" dirty="0" err="1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цо-цоккун,нус-нусккун</a:t>
                      </a: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err="1">
                          <a:solidFill>
                            <a:srgbClr val="00B0F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Т!олголъиялъул</a:t>
                      </a:r>
                      <a:endParaRPr lang="ru-RU" sz="1800" b="1" dirty="0">
                        <a:solidFill>
                          <a:srgbClr val="00B0F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err="1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Щуябго,щуявго,щуяйго,щуялго,нусабго,нусавго,нусайго,нусалго</a:t>
                      </a:r>
                      <a:r>
                        <a:rPr lang="ru-RU" sz="1800" b="1" dirty="0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800" b="1" dirty="0" err="1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к!иябго</a:t>
                      </a:r>
                      <a:r>
                        <a:rPr lang="ru-RU" sz="1800" b="1" dirty="0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  <a:endParaRPr lang="ru-RU" sz="1800" b="1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05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err="1">
                          <a:solidFill>
                            <a:srgbClr val="00B0F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Г!ага-шагарлъиялъул</a:t>
                      </a:r>
                      <a:endParaRPr lang="ru-RU" sz="1800" b="1" dirty="0">
                        <a:solidFill>
                          <a:srgbClr val="00B0F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2-3,7-8,20-30,100-200 (</a:t>
                      </a:r>
                      <a:r>
                        <a:rPr lang="ru-RU" sz="1800" b="1" dirty="0" err="1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к!го-лъабго,анкьго-микьго,къого-лъеберго</a:t>
                      </a: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).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62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err="1">
                          <a:solidFill>
                            <a:srgbClr val="00B0F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Бут!абазул</a:t>
                      </a:r>
                      <a:endParaRPr lang="ru-RU" sz="1800" b="1" dirty="0">
                        <a:solidFill>
                          <a:srgbClr val="00B0F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1/4,2/6,3/10 (</a:t>
                      </a:r>
                      <a:r>
                        <a:rPr lang="ru-RU" sz="1800" b="1" dirty="0" err="1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ункъго</a:t>
                      </a:r>
                      <a:r>
                        <a:rPr lang="ru-RU" sz="1800" b="1" dirty="0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бут!а</a:t>
                      </a: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гьабун</a:t>
                      </a: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цо</a:t>
                      </a: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бут!а,анлъго</a:t>
                      </a: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бут!а</a:t>
                      </a: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гьабун</a:t>
                      </a: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к!иго</a:t>
                      </a: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бут!а,анц!го</a:t>
                      </a: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бут!а</a:t>
                      </a: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гьабун</a:t>
                      </a: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лъабго</a:t>
                      </a: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бут!а</a:t>
                      </a: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).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4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err="1">
                          <a:solidFill>
                            <a:srgbClr val="00B0F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Иргадул</a:t>
                      </a:r>
                      <a:endParaRPr lang="ru-RU" sz="1800" b="1" dirty="0">
                        <a:solidFill>
                          <a:srgbClr val="00B0F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ru-RU" sz="1800" b="1" dirty="0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абилеб,12  </a:t>
                      </a:r>
                      <a:r>
                        <a:rPr lang="ru-RU" sz="1800" b="1" dirty="0" err="1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абилеб</a:t>
                      </a:r>
                      <a:r>
                        <a:rPr lang="ru-RU" sz="1800" b="1" dirty="0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,  25 </a:t>
                      </a:r>
                      <a:r>
                        <a:rPr lang="ru-RU" sz="1800" b="1" dirty="0" err="1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абилеб</a:t>
                      </a:r>
                      <a:r>
                        <a:rPr lang="ru-RU" sz="1800" b="1" dirty="0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100 </a:t>
                      </a:r>
                      <a:r>
                        <a:rPr lang="ru-RU" sz="1800" b="1" dirty="0" err="1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абилеб</a:t>
                      </a:r>
                      <a:r>
                        <a:rPr lang="ru-RU" sz="1800" b="1" dirty="0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ru-RU" sz="1800" b="1" dirty="0" err="1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лъабабилеб,анц!ила</a:t>
                      </a:r>
                      <a:r>
                        <a:rPr lang="ru-RU" sz="1800" b="1" dirty="0" smtClean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к!иабилеб</a:t>
                      </a: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   (-в,-й,-л),</a:t>
                      </a:r>
                      <a:r>
                        <a:rPr lang="ru-RU" sz="1800" b="1" dirty="0" err="1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къоло</a:t>
                      </a: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щуабилеб,нусабилеб</a:t>
                      </a:r>
                      <a:r>
                        <a:rPr lang="ru-RU" sz="1800" b="1" dirty="0">
                          <a:solidFill>
                            <a:srgbClr val="00B05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).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" name="Рисунок 4" descr="j0343297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324" y="2476434"/>
            <a:ext cx="1080120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PubPieSlice"/>
          <p:cNvSpPr>
            <a:spLocks noEditPoints="1" noChangeArrowheads="1"/>
          </p:cNvSpPr>
          <p:nvPr/>
        </p:nvSpPr>
        <p:spPr bwMode="auto">
          <a:xfrm rot="6690631">
            <a:off x="382166" y="3228972"/>
            <a:ext cx="866967" cy="995654"/>
          </a:xfrm>
          <a:custGeom>
            <a:avLst/>
            <a:gdLst>
              <a:gd name="G0" fmla="+- 0 0 0"/>
              <a:gd name="G1" fmla="sin 10800 17694720"/>
              <a:gd name="G2" fmla="cos 10800 17694720"/>
              <a:gd name="G3" fmla="sin 10800 0"/>
              <a:gd name="G4" fmla="cos 10800 0"/>
              <a:gd name="G5" fmla="+- G1 10800 0"/>
              <a:gd name="G6" fmla="+- G2 10800 0"/>
              <a:gd name="G7" fmla="+- G3 10800 0"/>
              <a:gd name="G8" fmla="+- G4 10800 0"/>
              <a:gd name="G9" fmla="+- 10800 0 0"/>
              <a:gd name="T0" fmla="*/ 10799 w 21600"/>
              <a:gd name="T1" fmla="*/ 0 h 21600"/>
              <a:gd name="T2" fmla="*/ 10800 w 21600"/>
              <a:gd name="T3" fmla="*/ 10800 h 21600"/>
              <a:gd name="T4" fmla="*/ 21600 w 21600"/>
              <a:gd name="T5" fmla="*/ 10800 h 21600"/>
              <a:gd name="T6" fmla="*/ 3163 w 21600"/>
              <a:gd name="T7" fmla="*/ 3163 h 21600"/>
              <a:gd name="T8" fmla="*/ 18437 w 21600"/>
              <a:gd name="T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T6" t="T7" r="T8" b="T9"/>
            <a:pathLst>
              <a:path w="21600" h="21600">
                <a:moveTo>
                  <a:pt x="10799" y="0"/>
                </a:moveTo>
                <a:cubicBezTo>
                  <a:pt x="4834" y="0"/>
                  <a:pt x="0" y="4835"/>
                  <a:pt x="0" y="10799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4" y="21600"/>
                  <a:pt x="21600" y="16764"/>
                  <a:pt x="21600" y="10800"/>
                </a:cubicBezTo>
                <a:lnTo>
                  <a:pt x="10800" y="10800"/>
                </a:lnTo>
                <a:close/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03" y="2004265"/>
            <a:ext cx="1477962" cy="472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 descr="007.JPG"/>
          <p:cNvPicPr/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03" y="404665"/>
            <a:ext cx="1368742" cy="767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 descr="animals_4945_Zlaga_ru-1"/>
          <p:cNvPicPr/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51" y="4149080"/>
            <a:ext cx="1473548" cy="101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5" descr="cartoon_266"/>
          <p:cNvPicPr>
            <a:picLocks noChangeAspect="1" noChangeArrowheads="1" noCrop="1"/>
          </p:cNvPicPr>
          <p:nvPr/>
        </p:nvPicPr>
        <p:blipFill>
          <a:blip r:embed="rId6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423" y="1261354"/>
            <a:ext cx="762211" cy="64807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" descr="cartoon_266"/>
          <p:cNvPicPr>
            <a:picLocks noChangeAspect="1" noChangeArrowheads="1" noCrop="1"/>
          </p:cNvPicPr>
          <p:nvPr/>
        </p:nvPicPr>
        <p:blipFill>
          <a:blip r:embed="rId7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384" y="1297761"/>
            <a:ext cx="589496" cy="7107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Дир</a:t>
            </a:r>
            <a:r>
              <a:rPr lang="ru-RU" dirty="0" smtClean="0"/>
              <a:t> </a:t>
            </a:r>
            <a:r>
              <a:rPr lang="ru-RU" dirty="0" err="1" smtClean="0"/>
              <a:t>дах!адада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ru-RU" sz="1100" b="1" dirty="0" smtClean="0">
              <a:solidFill>
                <a:srgbClr val="00B0F0"/>
              </a:solidFill>
              <a:latin typeface="Calibri"/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100" b="1" dirty="0" smtClean="0">
                <a:solidFill>
                  <a:srgbClr val="00B0F0"/>
                </a:solidFill>
                <a:latin typeface="Calibri"/>
                <a:ea typeface="Calibri"/>
                <a:cs typeface="Times New Roman"/>
              </a:rPr>
              <a:t> 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ru-RU" sz="1100" b="1" dirty="0" smtClean="0">
              <a:solidFill>
                <a:srgbClr val="00B0F0"/>
              </a:solidFill>
              <a:latin typeface="Calibri"/>
              <a:ea typeface="Calibri"/>
              <a:cs typeface="Times New Roman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         </a:t>
            </a: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Къого</a:t>
            </a: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  </a:t>
            </a: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чахъу</a:t>
            </a: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лъабго</a:t>
            </a: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  </a:t>
            </a:r>
            <a:r>
              <a:rPr lang="ru-RU" sz="1100" dirty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куй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Цо-цоккун</a:t>
            </a: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  </a:t>
            </a: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хадур</a:t>
            </a: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  </a:t>
            </a: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кьаг!и</a:t>
            </a:r>
            <a:endParaRPr lang="ru-RU" sz="1100" dirty="0" smtClean="0">
              <a:solidFill>
                <a:srgbClr val="660033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Халат  </a:t>
            </a: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гьарун</a:t>
            </a: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  </a:t>
            </a: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лълъурдулгун</a:t>
            </a: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,</a:t>
            </a:r>
            <a:endParaRPr lang="ru-RU" sz="1100" dirty="0">
              <a:solidFill>
                <a:srgbClr val="660033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Щуго</a:t>
            </a: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  </a:t>
            </a: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дег!енги</a:t>
            </a: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  </a:t>
            </a: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цадахъ</a:t>
            </a:r>
            <a:r>
              <a:rPr lang="ru-RU" sz="1100" dirty="0" smtClean="0">
                <a:solidFill>
                  <a:srgbClr val="00B0F0"/>
                </a:solidFill>
                <a:latin typeface="Calibri"/>
                <a:ea typeface="Calibri"/>
                <a:cs typeface="Times New Roman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100" dirty="0" smtClean="0">
              <a:solidFill>
                <a:srgbClr val="00B0F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Щуго-анлъго</a:t>
            </a: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  </a:t>
            </a: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бурут!гун</a:t>
            </a:r>
            <a:endParaRPr lang="ru-RU" sz="1100" dirty="0" smtClean="0">
              <a:solidFill>
                <a:srgbClr val="660033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Цадахъ</a:t>
            </a: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  </a:t>
            </a: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ц!ц!аниги</a:t>
            </a: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  </a:t>
            </a: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руго</a:t>
            </a: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Анлъабилеб</a:t>
            </a: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  </a:t>
            </a: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бурт!ида</a:t>
            </a:r>
            <a:endParaRPr lang="ru-RU" sz="1100" dirty="0" smtClean="0">
              <a:solidFill>
                <a:srgbClr val="660033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Лълъурдул</a:t>
            </a: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  </a:t>
            </a: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раккулел</a:t>
            </a: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  </a:t>
            </a: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руго</a:t>
            </a: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100" dirty="0">
              <a:solidFill>
                <a:srgbClr val="00B0F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642918"/>
            <a:ext cx="1785950" cy="1255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Дах!ададаги</a:t>
            </a: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дунги</a:t>
            </a:r>
            <a:endParaRPr lang="ru-RU" sz="1100" dirty="0" smtClean="0">
              <a:solidFill>
                <a:srgbClr val="660033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Къойил</a:t>
            </a: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  </a:t>
            </a: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цадахъ</a:t>
            </a: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  </a:t>
            </a: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рук!уна</a:t>
            </a: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Цере</a:t>
            </a: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къот!ун</a:t>
            </a: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   </a:t>
            </a: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г!иялгун</a:t>
            </a: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,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Магъилъехун</a:t>
            </a: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  </a:t>
            </a: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къокъуна</a:t>
            </a:r>
            <a:r>
              <a:rPr lang="ru-RU" sz="1100" dirty="0" smtClean="0">
                <a:solidFill>
                  <a:srgbClr val="00B0F0"/>
                </a:solidFill>
                <a:latin typeface="Calibri"/>
                <a:ea typeface="Calibri"/>
                <a:cs typeface="Times New Roman"/>
              </a:rPr>
              <a:t>.</a:t>
            </a:r>
            <a:endParaRPr lang="ru-RU" sz="1100" dirty="0">
              <a:solidFill>
                <a:srgbClr val="00B0F0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2264" y="2553376"/>
            <a:ext cx="2071702" cy="1255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Дах!ададаца</a:t>
            </a: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таргьа</a:t>
            </a:r>
            <a:endParaRPr lang="ru-RU" sz="1100" dirty="0" smtClean="0">
              <a:solidFill>
                <a:srgbClr val="660033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Мугъалдаса</a:t>
            </a: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бахъана</a:t>
            </a: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Таргьинисаги</a:t>
            </a: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босун</a:t>
            </a: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,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Г!еч</a:t>
            </a: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бакьулъа</a:t>
            </a: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къот!ана</a:t>
            </a: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429388" y="4214818"/>
            <a:ext cx="2286016" cy="124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Ункъго</a:t>
            </a: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  </a:t>
            </a: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бут!аги</a:t>
            </a: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гьабун</a:t>
            </a:r>
            <a:r>
              <a:rPr lang="ru-RU" sz="110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,</a:t>
            </a:r>
            <a:endParaRPr lang="ru-RU" sz="1100" dirty="0" smtClean="0">
              <a:solidFill>
                <a:srgbClr val="660033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К!иго</a:t>
            </a: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  </a:t>
            </a: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бут!а</a:t>
            </a: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дий</a:t>
            </a: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кьуна</a:t>
            </a: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Хут!араб</a:t>
            </a: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дица</a:t>
            </a: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квинин</a:t>
            </a: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,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Дихъ</a:t>
            </a: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валагьун</a:t>
            </a: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гьимана</a:t>
            </a: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.</a:t>
            </a:r>
            <a:endParaRPr lang="ru-RU" sz="1100" dirty="0">
              <a:solidFill>
                <a:srgbClr val="660033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286512" y="928670"/>
            <a:ext cx="2428892" cy="1255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115000"/>
              </a:lnSpc>
              <a:spcAft>
                <a:spcPts val="1000"/>
              </a:spcAft>
            </a:pP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Къалъул</a:t>
            </a: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  </a:t>
            </a: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заман</a:t>
            </a: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  </a:t>
            </a: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щвезег!ан</a:t>
            </a:r>
            <a:endParaRPr lang="ru-RU" sz="1100" dirty="0" smtClean="0">
              <a:solidFill>
                <a:srgbClr val="660033"/>
              </a:solidFill>
              <a:latin typeface="Calibri"/>
              <a:ea typeface="Calibri"/>
              <a:cs typeface="Times New Roman"/>
            </a:endParaRPr>
          </a:p>
          <a:p>
            <a:pPr lvl="1">
              <a:lnSpc>
                <a:spcPct val="115000"/>
              </a:lnSpc>
              <a:spcAft>
                <a:spcPts val="1000"/>
              </a:spcAft>
            </a:pP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Дах!ададаги</a:t>
            </a: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   </a:t>
            </a: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дунги</a:t>
            </a: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.</a:t>
            </a:r>
          </a:p>
          <a:p>
            <a:pPr lvl="1">
              <a:lnSpc>
                <a:spcPct val="115000"/>
              </a:lnSpc>
              <a:spcAft>
                <a:spcPts val="1000"/>
              </a:spcAft>
            </a:pP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Г!иял</a:t>
            </a: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  </a:t>
            </a: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рехъаде</a:t>
            </a: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  </a:t>
            </a: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цере</a:t>
            </a:r>
            <a:endParaRPr lang="ru-RU" sz="1100" dirty="0" smtClean="0">
              <a:solidFill>
                <a:srgbClr val="660033"/>
              </a:solidFill>
              <a:latin typeface="Calibri"/>
              <a:ea typeface="Calibri"/>
              <a:cs typeface="Times New Roman"/>
            </a:endParaRPr>
          </a:p>
          <a:p>
            <a:pPr lvl="1">
              <a:lnSpc>
                <a:spcPct val="115000"/>
              </a:lnSpc>
              <a:spcAft>
                <a:spcPts val="1000"/>
              </a:spcAft>
            </a:pP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Байдабазда</a:t>
            </a: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 </a:t>
            </a:r>
            <a:r>
              <a:rPr lang="ru-RU" sz="1100" dirty="0" err="1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рук!ана</a:t>
            </a:r>
            <a:r>
              <a:rPr lang="ru-RU" sz="1100" dirty="0" smtClean="0">
                <a:solidFill>
                  <a:srgbClr val="660033"/>
                </a:solidFill>
                <a:latin typeface="Calibri"/>
                <a:ea typeface="Calibri"/>
                <a:cs typeface="Times New Roman"/>
              </a:rPr>
              <a:t>.</a:t>
            </a:r>
          </a:p>
        </p:txBody>
      </p:sp>
      <p:pic>
        <p:nvPicPr>
          <p:cNvPr id="2050" name="Picture 2" descr="F:\preview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898646"/>
            <a:ext cx="3801604" cy="293832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Рик!к!енал</a:t>
            </a:r>
            <a:r>
              <a:rPr lang="ru-RU" dirty="0" smtClean="0"/>
              <a:t> </a:t>
            </a:r>
            <a:r>
              <a:rPr lang="ru-RU" dirty="0" err="1" smtClean="0"/>
              <a:t>бит!ун</a:t>
            </a:r>
            <a:r>
              <a:rPr lang="ru-RU" dirty="0" smtClean="0"/>
              <a:t> </a:t>
            </a:r>
            <a:r>
              <a:rPr lang="ru-RU" dirty="0" err="1" smtClean="0"/>
              <a:t>ккезаре</a:t>
            </a:r>
            <a:r>
              <a:rPr lang="ru-RU" dirty="0" smtClean="0"/>
              <a:t>.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379169590"/>
              </p:ext>
            </p:extLst>
          </p:nvPr>
        </p:nvGraphicFramePr>
        <p:xfrm>
          <a:off x="1691680" y="1628800"/>
          <a:ext cx="5760720" cy="4180332"/>
        </p:xfrm>
        <a:graphic>
          <a:graphicData uri="http://schemas.openxmlformats.org/drawingml/2006/table">
            <a:tbl>
              <a:tblPr/>
              <a:tblGrid>
                <a:gridCol w="1798320"/>
                <a:gridCol w="3962400"/>
              </a:tblGrid>
              <a:tr h="3352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err="1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Разрядал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  </a:t>
                      </a:r>
                      <a:r>
                        <a:rPr lang="ru-RU" sz="1800" b="1" dirty="0" err="1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Мисалал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3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err="1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Къадаралъул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2/10,4</a:t>
                      </a:r>
                      <a:r>
                        <a:rPr lang="ru-RU" sz="1800" b="1" baseline="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/40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err="1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Цадахълъиялъул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5-6,11-12,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err="1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Т!олголъиялъул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К!иабилеб,лъабабилеб,нусабилеб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056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err="1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Г!ага-шагарлъиялъул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Микь</a:t>
                      </a:r>
                      <a:r>
                        <a:rPr lang="ru-RU" sz="1800" b="1" baseline="0" dirty="0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-микь,лъаб-лъабккун</a:t>
                      </a:r>
                      <a:r>
                        <a:rPr lang="ru-RU" sz="1800" b="1" baseline="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62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Бут!абазул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1,30,100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48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err="1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Иргадул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err="1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К!иябго,щуялго,нусавго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646769876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4603</TotalTime>
  <Words>503</Words>
  <Application>Microsoft Office PowerPoint</Application>
  <PresentationFormat>Экран (4:3)</PresentationFormat>
  <Paragraphs>135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Diseño predeterminado</vt:lpstr>
      <vt:lpstr>Открытый урок родного языка в 6 классе</vt:lpstr>
      <vt:lpstr>Слайд 2</vt:lpstr>
      <vt:lpstr>Дарсил мурад:</vt:lpstr>
      <vt:lpstr>Араб дарс такрар гьаби.</vt:lpstr>
      <vt:lpstr>Кици </vt:lpstr>
      <vt:lpstr> ЩУАБИЛЕБ февраль.</vt:lpstr>
      <vt:lpstr>Слайд 7</vt:lpstr>
      <vt:lpstr>Дир дах!адада.</vt:lpstr>
      <vt:lpstr>Рик!к!енал бит!ун ккезаре.</vt:lpstr>
      <vt:lpstr>Бицанк!абазул маг!на щиб?</vt:lpstr>
      <vt:lpstr>Дарс щула гьаби.</vt:lpstr>
      <vt:lpstr>Шарадаби </vt:lpstr>
      <vt:lpstr>Масъалаби Х!ай  «Хехаб  жаваб»</vt:lpstr>
      <vt:lpstr>Ребусал </vt:lpstr>
      <vt:lpstr>Слайд 15</vt:lpstr>
      <vt:lpstr>Дарсил х!асил  гьаби.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UserXP</cp:lastModifiedBy>
  <cp:revision>677</cp:revision>
  <dcterms:created xsi:type="dcterms:W3CDTF">2010-05-23T14:28:12Z</dcterms:created>
  <dcterms:modified xsi:type="dcterms:W3CDTF">2018-05-14T07:56:25Z</dcterms:modified>
</cp:coreProperties>
</file>