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61" r:id="rId4"/>
    <p:sldId id="262" r:id="rId5"/>
    <p:sldId id="263" r:id="rId6"/>
    <p:sldId id="264" r:id="rId7"/>
    <p:sldId id="265" r:id="rId8"/>
    <p:sldId id="269" r:id="rId9"/>
    <p:sldId id="259" r:id="rId10"/>
    <p:sldId id="258" r:id="rId11"/>
    <p:sldId id="266" r:id="rId12"/>
    <p:sldId id="267" r:id="rId13"/>
    <p:sldId id="274" r:id="rId14"/>
    <p:sldId id="268" r:id="rId15"/>
    <p:sldId id="272" r:id="rId16"/>
    <p:sldId id="275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B6820-19C7-4BD6-8AE0-ADD67264B43B}" type="datetimeFigureOut">
              <a:rPr lang="ru-RU" smtClean="0"/>
              <a:pPr/>
              <a:t>30.05.2018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BC662-40E0-46A4-B43F-A4ED0F85D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03648" y="548680"/>
          <a:ext cx="7272808" cy="5440680"/>
        </p:xfrm>
        <a:graphic>
          <a:graphicData uri="http://schemas.openxmlformats.org/drawingml/2006/table">
            <a:tbl>
              <a:tblPr/>
              <a:tblGrid>
                <a:gridCol w="3888432"/>
                <a:gridCol w="3384376"/>
              </a:tblGrid>
              <a:tr h="3741989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Иван IV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Ярослав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Олег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Владимир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Дмитрий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Александр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Иван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Мудрый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Вещий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Грозный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Красное Солнышко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Калита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Невский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x-none" sz="4000" b="1">
                          <a:latin typeface="Times New Roman"/>
                          <a:ea typeface="Times New Roman"/>
                          <a:cs typeface="Times New Roman"/>
                        </a:rPr>
                        <a:t>Донской</a:t>
                      </a:r>
                      <a:endParaRPr lang="ru-RU" sz="4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pPr>
              <a:buNone/>
            </a:pPr>
            <a:r>
              <a:rPr lang="x-none"/>
              <a:t>– Что обозначает слово «первопечатник»?</a:t>
            </a:r>
            <a:endParaRPr lang="ru-RU" dirty="0"/>
          </a:p>
          <a:p>
            <a:pPr>
              <a:buNone/>
            </a:pPr>
            <a:r>
              <a:rPr lang="x-none"/>
              <a:t>– В связи с чем появилось это слово?</a:t>
            </a:r>
            <a:endParaRPr lang="ru-RU" dirty="0"/>
          </a:p>
          <a:p>
            <a:pPr>
              <a:buNone/>
            </a:pPr>
            <a:r>
              <a:rPr lang="x-none"/>
              <a:t>– Какие события предшествовали этому?</a:t>
            </a:r>
            <a:endParaRPr lang="ru-RU" dirty="0"/>
          </a:p>
          <a:p>
            <a:pPr>
              <a:buNone/>
            </a:pPr>
            <a:r>
              <a:rPr lang="x-none"/>
              <a:t>– Когда появилось это слово?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pPr>
              <a:buNone/>
            </a:pPr>
            <a:r>
              <a:rPr lang="x-none" i="1"/>
              <a:t>«С чего начинается Родина?» из кинофильма «Щит и меч»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692696"/>
            <a:ext cx="7715200" cy="5433467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Жить — Родине служить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b="1" dirty="0">
                <a:solidFill>
                  <a:srgbClr val="0070C0"/>
                </a:solidFill>
              </a:rPr>
              <a:t>Береги Родину как зеницу ока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r>
              <a:rPr lang="ru-RU" b="1" dirty="0">
                <a:solidFill>
                  <a:srgbClr val="00B050"/>
                </a:solidFill>
              </a:rPr>
              <a:t>На чужбине и калач не в радость, а на родине и чёрный хлеб в сладость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Человек без родины — что соловей без песни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На чужой сторонушке рад своей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воронушке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C:\Users\оксана\Desktop\resized_image2_5e21c9d42ea2d428e9e2fe15d3614d2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500063"/>
            <a:ext cx="4429125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500688" y="357188"/>
            <a:ext cx="2971800" cy="21431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rgbClr val="FF0000"/>
                </a:solidFill>
              </a:rPr>
              <a:t>Царь Фёдор </a:t>
            </a:r>
            <a:r>
              <a:rPr lang="en-US" sz="2000" dirty="0" smtClean="0">
                <a:solidFill>
                  <a:srgbClr val="FF0000"/>
                </a:solidFill>
              </a:rPr>
              <a:t>I</a:t>
            </a:r>
            <a:r>
              <a:rPr lang="ru-RU" sz="2000" dirty="0" smtClean="0">
                <a:solidFill>
                  <a:srgbClr val="FF0000"/>
                </a:solidFill>
              </a:rPr>
              <a:t> Иванович 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(1557-1598)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Сын Ивана Грозного. Правил в 1584-1598г.г.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28625" y="500063"/>
            <a:ext cx="4500563" cy="578643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5538788" y="2786063"/>
            <a:ext cx="2971800" cy="2868612"/>
          </a:xfrm>
        </p:spPr>
        <p:txBody>
          <a:bodyPr/>
          <a:lstStyle/>
          <a:p>
            <a:pPr marL="17463" marR="0">
              <a:spcBef>
                <a:spcPct val="0"/>
              </a:spcBef>
            </a:pPr>
            <a:r>
              <a:rPr lang="ru-RU" sz="2000" smtClean="0">
                <a:solidFill>
                  <a:srgbClr val="00B050"/>
                </a:solidFill>
              </a:rPr>
              <a:t>Он был бездетен. После </a:t>
            </a:r>
          </a:p>
          <a:p>
            <a:pPr marL="17463" marR="0">
              <a:spcBef>
                <a:spcPct val="0"/>
              </a:spcBef>
            </a:pPr>
            <a:r>
              <a:rPr lang="ru-RU" sz="2000" smtClean="0">
                <a:solidFill>
                  <a:srgbClr val="00B050"/>
                </a:solidFill>
              </a:rPr>
              <a:t>смерти  Фёдора Ивановича Россия </a:t>
            </a:r>
          </a:p>
          <a:p>
            <a:pPr marL="17463" marR="0">
              <a:spcBef>
                <a:spcPct val="0"/>
              </a:spcBef>
            </a:pPr>
            <a:r>
              <a:rPr lang="ru-RU" sz="2000" smtClean="0">
                <a:solidFill>
                  <a:srgbClr val="00B050"/>
                </a:solidFill>
              </a:rPr>
              <a:t>осталась без наследника престола, без царя.</a:t>
            </a:r>
          </a:p>
          <a:p>
            <a:pPr marL="17463" marR="0">
              <a:spcBef>
                <a:spcPct val="0"/>
              </a:spcBef>
            </a:pPr>
            <a:endParaRPr lang="ru-RU" sz="200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Стр</a:t>
            </a:r>
            <a:r>
              <a:rPr lang="ru-RU" dirty="0" smtClean="0"/>
              <a:t> 87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/>
              <a:t>почему начало XVII века называют тяжелыми годами, то есть лихолетьем?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7848872" cy="2113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987824" y="2348880"/>
            <a:ext cx="547260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4005064"/>
            <a:ext cx="41764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СУДЬБУ ОТЕЧЕСТВА ВЗЯЛ В СВОИ РУКИ НАРОД.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8024" y="1628800"/>
            <a:ext cx="3930650" cy="4389438"/>
          </a:xfrm>
        </p:spPr>
        <p:txBody>
          <a:bodyPr>
            <a:normAutofit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Кузьма Минин </a:t>
            </a:r>
            <a:r>
              <a:rPr lang="ru-RU" sz="2400" dirty="0" smtClean="0">
                <a:solidFill>
                  <a:srgbClr val="00B050"/>
                </a:solidFill>
              </a:rPr>
              <a:t>(конец </a:t>
            </a:r>
            <a:r>
              <a:rPr lang="en-US" sz="2400" dirty="0" smtClean="0">
                <a:solidFill>
                  <a:srgbClr val="00B050"/>
                </a:solidFill>
              </a:rPr>
              <a:t>XVI</a:t>
            </a:r>
            <a:r>
              <a:rPr lang="ru-RU" sz="2400" dirty="0" smtClean="0">
                <a:solidFill>
                  <a:srgbClr val="00B050"/>
                </a:solidFill>
              </a:rPr>
              <a:t>века – 1616 год). Род его происходил из небольшого волжского города Балахны и владел соляным промыслом. Сам Кузьма был нижегородским купцом. </a:t>
            </a:r>
            <a:r>
              <a:rPr lang="ru-RU" sz="2400" i="1" dirty="0" smtClean="0">
                <a:solidFill>
                  <a:srgbClr val="00B050"/>
                </a:solidFill>
              </a:rPr>
              <a:t>В Смутное время возглавил формирование </a:t>
            </a:r>
            <a:r>
              <a:rPr lang="ru-RU" sz="2400" i="1" dirty="0" smtClean="0">
                <a:solidFill>
                  <a:srgbClr val="C00000"/>
                </a:solidFill>
              </a:rPr>
              <a:t>народного ополчения.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5" name="Picture 2" descr="C:\Users\оксана\Desktop\50769695_mini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1268760"/>
            <a:ext cx="3571875" cy="44291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3238" y="571500"/>
            <a:ext cx="8183562" cy="53578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i="1" dirty="0" smtClean="0">
                <a:solidFill>
                  <a:srgbClr val="FF0000"/>
                </a:solidFill>
              </a:rPr>
              <a:t>ОПОЛЧЕНИЕ </a:t>
            </a:r>
            <a:r>
              <a:rPr lang="ru-RU" sz="2700" i="1" dirty="0" smtClean="0">
                <a:solidFill>
                  <a:srgbClr val="FF0000"/>
                </a:solidFill>
              </a:rPr>
              <a:t>- </a:t>
            </a:r>
            <a:r>
              <a:rPr lang="ru-RU" sz="2700" dirty="0" smtClean="0">
                <a:solidFill>
                  <a:srgbClr val="00B050"/>
                </a:solidFill>
              </a:rPr>
              <a:t>в военном деле России имеет следующие значения:</a:t>
            </a:r>
            <a:br>
              <a:rPr lang="ru-RU" sz="2700" dirty="0" smtClean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/>
            </a:r>
            <a:br>
              <a:rPr lang="ru-RU" sz="2700" i="1" dirty="0" smtClean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>1.Народное – стихийное формирование народа для защиты от врагов.</a:t>
            </a:r>
            <a:br>
              <a:rPr lang="ru-RU" sz="2700" i="1" dirty="0" smtClean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/>
            </a:r>
            <a:br>
              <a:rPr lang="ru-RU" sz="2700" i="1" dirty="0" smtClean="0">
                <a:solidFill>
                  <a:srgbClr val="00B050"/>
                </a:solidFill>
              </a:rPr>
            </a:br>
            <a:r>
              <a:rPr lang="ru-RU" sz="2700" i="1" dirty="0" smtClean="0">
                <a:solidFill>
                  <a:srgbClr val="00B050"/>
                </a:solidFill>
              </a:rPr>
              <a:t>2.Государственное – резерв вооруженных сил, который созывается только на время войны из лиц, находящихся в запасе или освобожденных от службы, но годных к военному делу.</a:t>
            </a:r>
            <a:br>
              <a:rPr lang="ru-RU" sz="2700" i="1" dirty="0" smtClean="0">
                <a:solidFill>
                  <a:srgbClr val="00B050"/>
                </a:solidFill>
              </a:rPr>
            </a:br>
            <a:endParaRPr lang="ru-RU" sz="27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183562" cy="105251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Чтобы ополчение вооружить, потребовались немалые средства. Кузьма Минин первым сделал взнос. Он пожертвовал большую сумму денег и драгоценности своей жены. Люди отдавали кто что сможет. </a:t>
            </a:r>
            <a:endParaRPr lang="ru-RU" sz="40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Сбор средств для народного ополчения.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4" name="Picture 2" descr="C:\Users\оксана\Desktop\0_6a810_49b1447f_X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357188"/>
            <a:ext cx="8183562" cy="43862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443711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23928" y="4005064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5733256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479715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4149080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80312" y="407707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8" y="533400"/>
            <a:ext cx="29718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788" y="428625"/>
            <a:ext cx="2971800" cy="5226050"/>
          </a:xfrm>
        </p:spPr>
        <p:txBody>
          <a:bodyPr/>
          <a:lstStyle/>
          <a:p>
            <a:pPr marL="17463" marR="0">
              <a:spcBef>
                <a:spcPct val="0"/>
              </a:spcBef>
            </a:pPr>
            <a:r>
              <a:rPr lang="ru-RU" sz="2000" dirty="0" smtClean="0">
                <a:solidFill>
                  <a:srgbClr val="00B050"/>
                </a:solidFill>
              </a:rPr>
              <a:t>При выборе военачальника ополчения нижегородцы остановились на кандидатуре князя Д. М. Пожарского и послали к нему в село Юрино делегацию в главе с наместником Вознесенского Печерского монастыря архимандритом Феодосием. В Нижний Новгород Пожарский прибыл 28 октября 1611 года.</a:t>
            </a:r>
          </a:p>
          <a:p>
            <a:pPr marL="17463" marR="0">
              <a:spcBef>
                <a:spcPct val="0"/>
              </a:spcBef>
            </a:pPr>
            <a:endParaRPr lang="ru-RU" dirty="0" smtClean="0"/>
          </a:p>
        </p:txBody>
      </p:sp>
      <p:pic>
        <p:nvPicPr>
          <p:cNvPr id="5" name="Picture 2" descr="C:\Users\оксана\Desktop\800px-Savinsk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642938"/>
            <a:ext cx="5102225" cy="54292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8" y="533400"/>
            <a:ext cx="29718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00688" y="714375"/>
            <a:ext cx="2971800" cy="5440363"/>
          </a:xfrm>
        </p:spPr>
        <p:txBody>
          <a:bodyPr/>
          <a:lstStyle/>
          <a:p>
            <a:pPr marL="17463" marR="0">
              <a:spcBef>
                <a:spcPct val="0"/>
              </a:spcBef>
            </a:pPr>
            <a:r>
              <a:rPr lang="ru-RU" sz="1800" smtClean="0">
                <a:solidFill>
                  <a:srgbClr val="00B050"/>
                </a:solidFill>
              </a:rPr>
              <a:t>В благодарность за помощь и заступничество князь Дмитрий Пожарский на свои средства построил в 20-х годах XVII века деревянный собор во имя </a:t>
            </a:r>
            <a:r>
              <a:rPr lang="ru-RU" sz="1800" smtClean="0">
                <a:solidFill>
                  <a:srgbClr val="FF0000"/>
                </a:solidFill>
              </a:rPr>
              <a:t>Казанской иконы Божией Матери. </a:t>
            </a:r>
            <a:r>
              <a:rPr lang="ru-RU" sz="1800" smtClean="0">
                <a:solidFill>
                  <a:srgbClr val="00B050"/>
                </a:solidFill>
              </a:rPr>
              <a:t>Вскоре деревянный храм сгорел, и был восстановлен уже из царского кирпича в 1635 году мастерами Семеном Глебовым и Наумом Петровым.</a:t>
            </a:r>
          </a:p>
          <a:p>
            <a:pPr marL="17463" marR="0">
              <a:spcBef>
                <a:spcPct val="0"/>
              </a:spcBef>
            </a:pP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857250" y="928688"/>
            <a:ext cx="4625975" cy="4724400"/>
          </a:xfrm>
        </p:spPr>
        <p:txBody>
          <a:bodyPr>
            <a:normAutofit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 ноября (22 октября) 1612 года ополчение вошло в Китай-город, а через пять дней поляки, замученные голодом в Кремле, сдались. </a:t>
            </a:r>
            <a:endParaRPr lang="ru-RU" sz="3600" dirty="0" smtClean="0">
              <a:solidFill>
                <a:srgbClr val="FF0000"/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3238" y="4857750"/>
            <a:ext cx="8183562" cy="1179513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dirty="0" smtClean="0">
                <a:solidFill>
                  <a:srgbClr val="FF0000"/>
                </a:solidFill>
              </a:rPr>
              <a:t>Памятник Кузьме Минину и Дмитрию Пожарскому в Москве.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Picture 1" descr="C:\Users\оксана\Desktop\P126_Upper_Trade_Rows_by_Daziaro_1850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571500"/>
            <a:ext cx="8429625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08013" y="428625"/>
            <a:ext cx="3930650" cy="1000125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Гробница К.Минина в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Михайлово-Архангельском</a:t>
            </a:r>
            <a:endParaRPr lang="ru-RU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соборе(г.Нижний Новгород)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572000" y="428625"/>
            <a:ext cx="3932238" cy="1071563"/>
          </a:xfrm>
        </p:spPr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Гробница Д.Пожарского в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>
                <a:solidFill>
                  <a:srgbClr val="FF0000"/>
                </a:solidFill>
              </a:rPr>
              <a:t>Спасо-Евфимиевом</a:t>
            </a:r>
            <a:r>
              <a:rPr lang="ru-RU" dirty="0" smtClean="0">
                <a:solidFill>
                  <a:srgbClr val="FF0000"/>
                </a:solidFill>
              </a:rPr>
              <a:t> монастыре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(г.Суздаль)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8" name="Picture 1" descr="C:\Users\оксана\Desktop\415px-Kozma_Minins_tomb_in_Transfiguration_Cathedral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428750"/>
            <a:ext cx="4071937" cy="4714875"/>
          </a:xfrm>
        </p:spPr>
      </p:pic>
      <p:pic>
        <p:nvPicPr>
          <p:cNvPr id="9" name="Picture 2" descr="C:\Users\оксана\Desktop\450px-Tomb_Dmitry_Pozharsky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1428750"/>
            <a:ext cx="3929062" cy="47148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500063" y="714375"/>
            <a:ext cx="3932237" cy="4032250"/>
          </a:xfrm>
        </p:spPr>
        <p:txBody>
          <a:bodyPr>
            <a:normAutofit fontScale="925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3300" b="1" dirty="0" smtClean="0">
                <a:solidFill>
                  <a:srgbClr val="00B050"/>
                </a:solidFill>
              </a:rPr>
              <a:t>ПОЧЕМУ</a:t>
            </a:r>
            <a:r>
              <a:rPr lang="ru-RU" sz="3300" dirty="0" smtClean="0">
                <a:solidFill>
                  <a:srgbClr val="00B050"/>
                </a:solidFill>
              </a:rPr>
              <a:t> </a:t>
            </a:r>
            <a:r>
              <a:rPr lang="ru-RU" sz="3300" b="1" i="1" dirty="0" smtClean="0">
                <a:solidFill>
                  <a:srgbClr val="FF0000"/>
                </a:solidFill>
              </a:rPr>
              <a:t>4 ноября </a:t>
            </a:r>
            <a:r>
              <a:rPr lang="ru-RU" sz="3300" dirty="0" smtClean="0">
                <a:solidFill>
                  <a:srgbClr val="00B050"/>
                </a:solidFill>
              </a:rPr>
              <a:t>в нашей стране отмечается Российский государственный праздник - </a:t>
            </a:r>
            <a:r>
              <a:rPr lang="ru-RU" sz="3300" b="1" i="1" u="sng" dirty="0" smtClean="0">
                <a:solidFill>
                  <a:srgbClr val="FF0000"/>
                </a:solidFill>
              </a:rPr>
              <a:t>День народного единства?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3200" b="1" i="1" u="sng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756150" y="530225"/>
            <a:ext cx="3930650" cy="4389438"/>
          </a:xfrm>
        </p:spPr>
        <p:txBody>
          <a:bodyPr>
            <a:normAutofit fontScale="925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cs typeface="Arial" pitchFamily="34" charset="0"/>
              </a:rPr>
              <a:t>4 ноября 1612 г. воины народного ополчения под предводительством Кузьмы Минина и Дмитрия Пожарского штурмом взяли Китай-город, освободив Москву от польских интервентов и продемонстрировав образец героизма и сплочённости всего народа вне зависимости от происхождения, вероисповедания и положения в обществе.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3928" y="4005064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5733256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479715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4149080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80312" y="407707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3928" y="4005064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4149080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80312" y="407707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580112" y="4149080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80312" y="407707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380312" y="4077072"/>
            <a:ext cx="15121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ПК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mtClean="0"/>
              <a:t>Вставьте пропущенные слова, чтобы получились верные высказывания: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smtClean="0"/>
              <a:t>По </a:t>
            </a:r>
            <a:r>
              <a:rPr lang="x-none"/>
              <a:t>велению царя Ивана</a:t>
            </a:r>
            <a:r>
              <a:rPr lang="ru-RU" u="sng" dirty="0"/>
              <a:t>     </a:t>
            </a:r>
            <a:r>
              <a:rPr lang="ru-RU" i="1" u="sng" dirty="0"/>
              <a:t>      </a:t>
            </a:r>
            <a:r>
              <a:rPr lang="x-none" u="sng"/>
              <a:t> </a:t>
            </a:r>
            <a:r>
              <a:rPr lang="ru-RU" u="sng" dirty="0" smtClean="0"/>
              <a:t>      </a:t>
            </a:r>
            <a:r>
              <a:rPr lang="x-none" smtClean="0"/>
              <a:t>была </a:t>
            </a:r>
            <a:r>
              <a:rPr lang="x-none"/>
              <a:t>открыта типография в</a:t>
            </a:r>
            <a:r>
              <a:rPr lang="x-none" u="sng"/>
              <a:t> </a:t>
            </a:r>
            <a:r>
              <a:rPr lang="ru-RU" i="1" u="sng" dirty="0"/>
              <a:t>                        </a:t>
            </a:r>
            <a:r>
              <a:rPr lang="ru-RU" i="1" dirty="0"/>
              <a:t> </a:t>
            </a:r>
            <a:r>
              <a:rPr lang="x-none" i="1"/>
              <a:t>.</a:t>
            </a:r>
            <a:r>
              <a:rPr lang="x-none"/>
              <a:t> </a:t>
            </a:r>
            <a:r>
              <a:rPr lang="ru-RU" dirty="0" smtClean="0"/>
              <a:t>         </a:t>
            </a:r>
            <a:r>
              <a:rPr lang="x-none" smtClean="0"/>
              <a:t>Она </a:t>
            </a:r>
            <a:r>
              <a:rPr lang="x-none"/>
              <a:t>находилась около стены</a:t>
            </a:r>
            <a:r>
              <a:rPr lang="ru-RU" dirty="0"/>
              <a:t> </a:t>
            </a:r>
            <a:r>
              <a:rPr lang="ru-RU" u="sng" dirty="0"/>
              <a:t>                 </a:t>
            </a:r>
            <a:r>
              <a:rPr lang="x-none" i="1"/>
              <a:t>.</a:t>
            </a:r>
            <a:r>
              <a:rPr lang="x-none"/>
              <a:t> Русским первопечатником стал</a:t>
            </a:r>
            <a:r>
              <a:rPr lang="ru-RU" u="sng" dirty="0"/>
              <a:t>        </a:t>
            </a:r>
            <a:r>
              <a:rPr lang="ru-RU" u="sng" dirty="0" smtClean="0"/>
              <a:t>       </a:t>
            </a:r>
            <a:r>
              <a:rPr lang="ru-RU" dirty="0" smtClean="0"/>
              <a:t> </a:t>
            </a:r>
            <a:r>
              <a:rPr lang="x-none" i="1"/>
              <a:t>.</a:t>
            </a:r>
            <a:r>
              <a:rPr lang="x-none"/>
              <a:t> </a:t>
            </a:r>
            <a:r>
              <a:rPr lang="ru-RU" dirty="0" smtClean="0"/>
              <a:t>                       </a:t>
            </a:r>
            <a:r>
              <a:rPr lang="x-none" smtClean="0"/>
              <a:t>Первая </a:t>
            </a:r>
            <a:r>
              <a:rPr lang="x-none"/>
              <a:t>печатная книга </a:t>
            </a:r>
            <a:r>
              <a:rPr lang="x-none" smtClean="0"/>
              <a:t>называлась</a:t>
            </a:r>
            <a:r>
              <a:rPr lang="ru-RU" dirty="0" smtClean="0"/>
              <a:t>                 </a:t>
            </a:r>
            <a:r>
              <a:rPr lang="x-none" smtClean="0"/>
              <a:t> </a:t>
            </a:r>
            <a:r>
              <a:rPr lang="x-none"/>
              <a:t>Позднее Иван Федоров напечатал первый русский</a:t>
            </a:r>
            <a:r>
              <a:rPr lang="ru-RU" dirty="0"/>
              <a:t> </a:t>
            </a:r>
            <a:r>
              <a:rPr lang="ru-RU" u="sng" dirty="0"/>
              <a:t>                     </a:t>
            </a:r>
            <a:r>
              <a:rPr lang="x-none" i="1"/>
              <a:t>.</a:t>
            </a:r>
            <a:endParaRPr lang="ru-RU" dirty="0"/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948264" y="4005064"/>
            <a:ext cx="11521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23728" y="1556792"/>
            <a:ext cx="727280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     А      Г      И      Н      К       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      Б       У      К      В      А       П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      О      М      Н      А      Х      О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     Т       Т      И      С      К       С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     М      О      Н      А      Х       Т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     К       В      А      Р       Ь      О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6325" algn="l"/>
                <a:tab pos="1285875" algn="l"/>
                <a:tab pos="15525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     Е       Ч       А      Т       Ь      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88640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/>
              <a:t>(</a:t>
            </a:r>
            <a:r>
              <a:rPr lang="x-none" sz="3200" b="1" i="1" smtClean="0"/>
              <a:t>Печать</a:t>
            </a:r>
            <a:r>
              <a:rPr lang="x-none" sz="3200" b="1" i="1"/>
              <a:t>, буква, оттиск, перо, Апостол, монах, книга, букварь.)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461</Words>
  <Application>Microsoft Office PowerPoint</Application>
  <PresentationFormat>Экран (4:3)</PresentationFormat>
  <Paragraphs>57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Вставьте пропущенные слова, чтобы получились верные высказывания: </vt:lpstr>
      <vt:lpstr>Слайд 9</vt:lpstr>
      <vt:lpstr>Слайд 10</vt:lpstr>
      <vt:lpstr>Слайд 11</vt:lpstr>
      <vt:lpstr>Слайд 12</vt:lpstr>
      <vt:lpstr>Царь Фёдор I Иванович  (1557-1598) Сын Ивана Грозного. Правил в 1584-1598г.г. </vt:lpstr>
      <vt:lpstr>Стр 87</vt:lpstr>
      <vt:lpstr>Слайд 15</vt:lpstr>
      <vt:lpstr>СУДЬБУ ОТЕЧЕСТВА ВЗЯЛ В СВОИ РУКИ НАРОД.</vt:lpstr>
      <vt:lpstr>ОПОЛЧЕНИЕ - в военном деле России имеет следующие значения:  1.Народное – стихийное формирование народа для защиты от врагов.  2.Государственное – резерв вооруженных сил, который созывается только на время войны из лиц, находящихся в запасе или освобожденных от службы, но годных к военному делу. </vt:lpstr>
      <vt:lpstr>Чтобы ополчение вооружить, потребовались немалые средства. Кузьма Минин первым сделал взнос. Он пожертвовал большую сумму денег и драгоценности своей жены. Люди отдавали кто что сможет. </vt:lpstr>
      <vt:lpstr>Сбор средств для народного ополчения.</vt:lpstr>
      <vt:lpstr>Слайд 20</vt:lpstr>
      <vt:lpstr>Слайд 21</vt:lpstr>
      <vt:lpstr>Памятник Кузьме Минину и Дмитрию Пожарскому в Москве. 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Митлиурибская</cp:lastModifiedBy>
  <cp:revision>8</cp:revision>
  <dcterms:created xsi:type="dcterms:W3CDTF">2016-03-10T15:25:10Z</dcterms:created>
  <dcterms:modified xsi:type="dcterms:W3CDTF">2018-05-30T05:27:18Z</dcterms:modified>
</cp:coreProperties>
</file>